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60.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61.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274" r:id="rId2"/>
    <p:sldId id="337" r:id="rId3"/>
    <p:sldId id="259" r:id="rId4"/>
    <p:sldId id="340" r:id="rId5"/>
    <p:sldId id="323" r:id="rId6"/>
    <p:sldId id="339" r:id="rId7"/>
    <p:sldId id="262" r:id="rId8"/>
    <p:sldId id="338" r:id="rId9"/>
    <p:sldId id="328" r:id="rId10"/>
    <p:sldId id="285" r:id="rId11"/>
    <p:sldId id="352" r:id="rId12"/>
    <p:sldId id="268" r:id="rId13"/>
    <p:sldId id="269" r:id="rId14"/>
    <p:sldId id="276" r:id="rId15"/>
    <p:sldId id="279" r:id="rId16"/>
    <p:sldId id="278" r:id="rId17"/>
    <p:sldId id="280" r:id="rId18"/>
    <p:sldId id="298" r:id="rId19"/>
    <p:sldId id="270" r:id="rId20"/>
    <p:sldId id="292" r:id="rId21"/>
    <p:sldId id="334" r:id="rId22"/>
    <p:sldId id="353" r:id="rId23"/>
    <p:sldId id="266" r:id="rId24"/>
    <p:sldId id="288" r:id="rId25"/>
    <p:sldId id="290" r:id="rId26"/>
    <p:sldId id="291" r:id="rId27"/>
    <p:sldId id="293" r:id="rId28"/>
    <p:sldId id="286" r:id="rId29"/>
    <p:sldId id="295" r:id="rId30"/>
    <p:sldId id="351" r:id="rId31"/>
    <p:sldId id="350" r:id="rId32"/>
    <p:sldId id="341" r:id="rId33"/>
    <p:sldId id="277" r:id="rId34"/>
    <p:sldId id="349" r:id="rId35"/>
    <p:sldId id="348" r:id="rId36"/>
    <p:sldId id="297" r:id="rId37"/>
    <p:sldId id="335" r:id="rId38"/>
    <p:sldId id="336" r:id="rId39"/>
    <p:sldId id="306" r:id="rId40"/>
    <p:sldId id="296" r:id="rId41"/>
    <p:sldId id="263" r:id="rId42"/>
    <p:sldId id="329" r:id="rId43"/>
    <p:sldId id="330" r:id="rId44"/>
    <p:sldId id="331" r:id="rId45"/>
    <p:sldId id="332" r:id="rId46"/>
    <p:sldId id="333" r:id="rId47"/>
    <p:sldId id="308" r:id="rId48"/>
    <p:sldId id="322" r:id="rId49"/>
    <p:sldId id="287" r:id="rId50"/>
    <p:sldId id="321" r:id="rId51"/>
    <p:sldId id="282" r:id="rId52"/>
    <p:sldId id="271" r:id="rId53"/>
    <p:sldId id="294" r:id="rId54"/>
    <p:sldId id="257" r:id="rId55"/>
    <p:sldId id="284" r:id="rId56"/>
    <p:sldId id="281" r:id="rId57"/>
    <p:sldId id="273"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42" r:id="rId71"/>
    <p:sldId id="343" r:id="rId72"/>
    <p:sldId id="344" r:id="rId73"/>
    <p:sldId id="345" r:id="rId74"/>
    <p:sldId id="346" r:id="rId75"/>
    <p:sldId id="347" r:id="rId7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B4AC"/>
    <a:srgbClr val="ACD9D5"/>
    <a:srgbClr val="E5E5E5"/>
    <a:srgbClr val="EBD9B2"/>
    <a:srgbClr val="D8B365"/>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41" autoAdjust="0"/>
    <p:restoredTop sz="55578" autoAdjust="0"/>
  </p:normalViewPr>
  <p:slideViewPr>
    <p:cSldViewPr snapToGrid="0">
      <p:cViewPr varScale="1">
        <p:scale>
          <a:sx n="57" d="100"/>
          <a:sy n="57" d="100"/>
        </p:scale>
        <p:origin x="1338" y="3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___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package" Target="../embeddings/Microsoft_Excel_______4.xlsx"/></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package" Target="../embeddings/Microsoft_Excel_______5.xlsx"/></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___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___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microsoft.com/office/2011/relationships/chartStyle" Target="style9.xml"/><Relationship Id="rId1" Type="http://schemas.openxmlformats.org/officeDocument/2006/relationships/package" Target="../embeddings/Microsoft_Excel_______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D6D5-44D7-85D5-A135EF62D1A9}"/>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D6D5-44D7-85D5-A135EF62D1A9}"/>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 </a:t>
                </a:r>
                <a:r>
                  <a:rPr lang="en-US" altLang="ja-JP" sz="1860" b="1" dirty="0" smtClean="0"/>
                  <a:t>C1 [%]</a:t>
                </a:r>
                <a:endParaRPr lang="ja-JP" altLang="en-US" sz="1860" b="1" dirty="0"/>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AC14-466A-B60B-EE78AF37100E}"/>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AC14-466A-B60B-EE78AF37100E}"/>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テストスメルの数</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D8BC-412B-8099-E6403C1D511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D8BC-412B-8099-E6403C1D511A}"/>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 </a:t>
                </a:r>
                <a:r>
                  <a:rPr lang="en-US" altLang="ja-JP" sz="1860" b="1" i="0" baseline="0" dirty="0" smtClean="0">
                    <a:effectLst/>
                  </a:rPr>
                  <a:t>C0 [%]</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AC14-466A-B60B-EE78AF37100E}"/>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AC14-466A-B60B-EE78AF37100E}"/>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テストスメルの数</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D6D5-44D7-85D5-A135EF62D1A9}"/>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D6D5-44D7-85D5-A135EF62D1A9}"/>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 </a:t>
                </a:r>
                <a:r>
                  <a:rPr lang="en-US" altLang="ja-JP" sz="1860" b="1" dirty="0" smtClean="0"/>
                  <a:t>C1 [%]</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D8BC-412B-8099-E6403C1D511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D8BC-412B-8099-E6403C1D511A}"/>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 </a:t>
                </a:r>
                <a:r>
                  <a:rPr lang="en-US" altLang="ja-JP" sz="1860" b="1" i="0" baseline="0" dirty="0" smtClean="0">
                    <a:effectLst/>
                  </a:rPr>
                  <a:t>C0 [%]</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media/image1.png>
</file>

<file path=ppt/media/image10.jpeg>
</file>

<file path=ppt/media/image11.png>
</file>

<file path=ppt/media/image110.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C8FA46-DAC1-48A5-A534-60EFFD85CDA3}" type="datetimeFigureOut">
              <a:rPr kumimoji="1" lang="ja-JP" altLang="en-US" smtClean="0"/>
              <a:t>2020/2/4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75FAFC-A5AB-4FEC-AA23-92E34682EFAF}" type="slidenum">
              <a:rPr kumimoji="1" lang="ja-JP" altLang="en-US" smtClean="0"/>
              <a:t>‹#›</a:t>
            </a:fld>
            <a:endParaRPr kumimoji="1" lang="ja-JP" altLang="en-US"/>
          </a:p>
        </p:txBody>
      </p:sp>
    </p:spTree>
    <p:extLst>
      <p:ext uri="{BB962C8B-B14F-4D97-AF65-F5344CB8AC3E}">
        <p14:creationId xmlns:p14="http://schemas.microsoft.com/office/powerpoint/2010/main" val="199108932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0:12</a:t>
            </a:r>
          </a:p>
          <a:p>
            <a:r>
              <a:rPr kumimoji="1" lang="ja-JP" altLang="en-US" dirty="0" smtClean="0"/>
              <a:t>ソースコードの類似性に基づいたテストコード自動生成ツール</a:t>
            </a:r>
            <a:r>
              <a:rPr kumimoji="1" lang="en-US" altLang="ja-JP" dirty="0" err="1" smtClean="0"/>
              <a:t>SuiteRec</a:t>
            </a:r>
            <a:r>
              <a:rPr kumimoji="1" lang="ja-JP" altLang="en-US" dirty="0" smtClean="0"/>
              <a:t>というタイトルで、ソフトウェア設計学研究室の倉地亮介が発表させていただきます。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a:t>
            </a:fld>
            <a:endParaRPr kumimoji="1" lang="ja-JP" altLang="en-US"/>
          </a:p>
        </p:txBody>
      </p:sp>
    </p:spTree>
    <p:extLst>
      <p:ext uri="{BB962C8B-B14F-4D97-AF65-F5344CB8AC3E}">
        <p14:creationId xmlns:p14="http://schemas.microsoft.com/office/powerpoint/2010/main" val="1802386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最後の</a:t>
            </a:r>
            <a:r>
              <a:rPr kumimoji="1" lang="en-US" altLang="ja-JP" dirty="0" smtClean="0"/>
              <a:t>Step4</a:t>
            </a:r>
            <a:r>
              <a:rPr kumimoji="1" lang="ja-JP" altLang="en-US" dirty="0" smtClean="0"/>
              <a:t>では、開発者が参考にしたいテストコードを上位に推薦できるようにテストコードの</a:t>
            </a:r>
            <a:r>
              <a:rPr kumimoji="1" lang="ja-JP" altLang="en-US" dirty="0" smtClean="0"/>
              <a:t>順位を並び替えます。</a:t>
            </a:r>
            <a:endParaRPr kumimoji="1" lang="en-US" altLang="ja-JP" dirty="0" smtClean="0"/>
          </a:p>
          <a:p>
            <a:endParaRPr kumimoji="1" lang="en-US" altLang="ja-JP" dirty="0" smtClean="0"/>
          </a:p>
          <a:p>
            <a:r>
              <a:rPr kumimoji="1" lang="ja-JP" altLang="en-US" dirty="0" smtClean="0"/>
              <a:t>本研究では</a:t>
            </a:r>
            <a:r>
              <a:rPr kumimoji="1" lang="ja-JP" altLang="en-US" dirty="0" smtClean="0"/>
              <a:t>、</a:t>
            </a:r>
            <a:r>
              <a:rPr kumimoji="1" lang="ja-JP" altLang="en-US" b="1" dirty="0" smtClean="0"/>
              <a:t>順位付けの方法と</a:t>
            </a:r>
            <a:r>
              <a:rPr kumimoji="1" lang="ja-JP" altLang="en-US" b="1" dirty="0" smtClean="0"/>
              <a:t>して</a:t>
            </a:r>
            <a:r>
              <a:rPr kumimoji="1" lang="ja-JP" altLang="en-US" dirty="0" smtClean="0"/>
              <a:t>類似度とテストスメルの</a:t>
            </a:r>
            <a:r>
              <a:rPr kumimoji="1" lang="en-US" altLang="ja-JP" dirty="0" smtClean="0"/>
              <a:t>2</a:t>
            </a:r>
            <a:r>
              <a:rPr kumimoji="1" lang="ja-JP" altLang="en-US" dirty="0" err="1" smtClean="0"/>
              <a:t>つの</a:t>
            </a:r>
            <a:r>
              <a:rPr kumimoji="1" lang="ja-JP" altLang="en-US" dirty="0" smtClean="0"/>
              <a:t>要素に着目しています。</a:t>
            </a:r>
            <a:endParaRPr kumimoji="1" lang="en-US" altLang="ja-JP" dirty="0" smtClean="0"/>
          </a:p>
          <a:p>
            <a:endParaRPr kumimoji="1" lang="en-US" altLang="ja-JP" dirty="0" smtClean="0"/>
          </a:p>
          <a:p>
            <a:r>
              <a:rPr kumimoji="1" lang="en-US" altLang="ja-JP" u="sng" dirty="0" smtClean="0"/>
              <a:t>1</a:t>
            </a:r>
            <a:r>
              <a:rPr kumimoji="1" lang="ja-JP" altLang="en-US" u="sng" dirty="0" smtClean="0"/>
              <a:t>つ目の類似度というのは、</a:t>
            </a:r>
            <a:r>
              <a:rPr kumimoji="1" lang="en-US" altLang="ja-JP" u="sng" dirty="0" smtClean="0"/>
              <a:t>Step1</a:t>
            </a:r>
            <a:r>
              <a:rPr kumimoji="1" lang="ja-JP" altLang="en-US" u="sng" dirty="0" smtClean="0"/>
              <a:t>の入力コード片と類似コード片間の類似度を指します</a:t>
            </a:r>
            <a:r>
              <a:rPr kumimoji="1" lang="ja-JP" altLang="en-US" u="sng" dirty="0" smtClean="0"/>
              <a:t>。</a:t>
            </a:r>
            <a:endParaRPr kumimoji="1" lang="en-US" altLang="ja-JP" u="sng" dirty="0" smtClean="0"/>
          </a:p>
          <a:p>
            <a:endParaRPr kumimoji="1" lang="en-US" altLang="ja-JP" dirty="0" smtClean="0"/>
          </a:p>
          <a:p>
            <a:r>
              <a:rPr kumimoji="1" lang="ja-JP" altLang="en-US" dirty="0" smtClean="0"/>
              <a:t>以前</a:t>
            </a:r>
            <a:r>
              <a:rPr kumimoji="1" lang="ja-JP" altLang="en-US" dirty="0" smtClean="0"/>
              <a:t>の調査結果で</a:t>
            </a:r>
            <a:r>
              <a:rPr kumimoji="1" lang="ja-JP" altLang="en-US" dirty="0" smtClean="0"/>
              <a:t>、類似度</a:t>
            </a:r>
            <a:r>
              <a:rPr kumimoji="1" lang="ja-JP" altLang="en-US" dirty="0" smtClean="0"/>
              <a:t>が高いほど</a:t>
            </a:r>
            <a:r>
              <a:rPr kumimoji="1" lang="ja-JP" altLang="en-US" dirty="0" smtClean="0"/>
              <a:t>テストコードを再利用できる可能性が高いこと</a:t>
            </a:r>
            <a:r>
              <a:rPr kumimoji="1" lang="ja-JP" altLang="en-US" dirty="0" smtClean="0"/>
              <a:t>が</a:t>
            </a:r>
            <a:r>
              <a:rPr kumimoji="1" lang="ja-JP" altLang="en-US" dirty="0" smtClean="0"/>
              <a:t>分かっており、この</a:t>
            </a:r>
            <a:r>
              <a:rPr kumimoji="1" lang="ja-JP" altLang="en-US" dirty="0" smtClean="0"/>
              <a:t>結果を基に類似度を要素として選んでいます。</a:t>
            </a:r>
            <a:endParaRPr kumimoji="1" lang="en-US" altLang="ja-JP" dirty="0" smtClean="0"/>
          </a:p>
          <a:p>
            <a:endParaRPr kumimoji="1" lang="en-US" altLang="ja-JP" dirty="0" smtClean="0"/>
          </a:p>
          <a:p>
            <a:r>
              <a:rPr kumimoji="1" lang="en-US" altLang="ja-JP" u="sng" dirty="0" smtClean="0"/>
              <a:t>2</a:t>
            </a:r>
            <a:r>
              <a:rPr kumimoji="1" lang="ja-JP" altLang="en-US" u="sng" dirty="0" smtClean="0"/>
              <a:t>つ目のテストスメルは、</a:t>
            </a:r>
            <a:r>
              <a:rPr kumimoji="1" lang="en-US" altLang="ja-JP" u="sng" dirty="0" smtClean="0"/>
              <a:t>Step3</a:t>
            </a:r>
            <a:r>
              <a:rPr kumimoji="1" lang="ja-JP" altLang="en-US" u="sng" dirty="0" err="1" smtClean="0"/>
              <a:t>で検</a:t>
            </a:r>
            <a:r>
              <a:rPr kumimoji="1" lang="ja-JP" altLang="en-US" u="sng" dirty="0" smtClean="0"/>
              <a:t>出されるテストスメルの数を指します。</a:t>
            </a:r>
            <a:endParaRPr kumimoji="1" lang="en-US" altLang="ja-JP" u="sng" dirty="0" smtClean="0"/>
          </a:p>
          <a:p>
            <a:endParaRPr kumimoji="1" lang="en-US" altLang="ja-JP" dirty="0" smtClean="0"/>
          </a:p>
          <a:p>
            <a:r>
              <a:rPr kumimoji="1" lang="ja-JP" altLang="en-US" dirty="0" smtClean="0"/>
              <a:t>テストスメル</a:t>
            </a:r>
            <a:r>
              <a:rPr kumimoji="1" lang="ja-JP" altLang="en-US" dirty="0" smtClean="0"/>
              <a:t>を順位付けの要素</a:t>
            </a:r>
            <a:r>
              <a:rPr kumimoji="1" lang="ja-JP" altLang="en-US" dirty="0" smtClean="0"/>
              <a:t>に用いることで、より品質の高いテストコードを開発者に推薦します。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で</a:t>
            </a:r>
            <a:r>
              <a:rPr kumimoji="1" lang="ja-JP" altLang="en-US" dirty="0" smtClean="0"/>
              <a:t>、</a:t>
            </a:r>
            <a:r>
              <a:rPr kumimoji="1" lang="en-US" altLang="ja-JP" dirty="0" err="1" smtClean="0"/>
              <a:t>SuiteRec</a:t>
            </a:r>
            <a:r>
              <a:rPr kumimoji="1" lang="ja-JP" altLang="en-US" dirty="0" smtClean="0"/>
              <a:t>ではこれら</a:t>
            </a:r>
            <a:r>
              <a:rPr kumimoji="1" lang="ja-JP" altLang="en-US" dirty="0" smtClean="0"/>
              <a:t>の</a:t>
            </a:r>
            <a:r>
              <a:rPr kumimoji="1" lang="en-US" altLang="ja-JP" dirty="0" smtClean="0"/>
              <a:t>2</a:t>
            </a:r>
            <a:r>
              <a:rPr kumimoji="1" lang="ja-JP" altLang="en-US" dirty="0" err="1" smtClean="0"/>
              <a:t>つの</a:t>
            </a:r>
            <a:r>
              <a:rPr kumimoji="1" lang="ja-JP" altLang="en-US" dirty="0" smtClean="0"/>
              <a:t>要素の内</a:t>
            </a:r>
            <a:r>
              <a:rPr kumimoji="1" lang="ja-JP" altLang="en-US" dirty="0" smtClean="0"/>
              <a:t>、</a:t>
            </a:r>
            <a:r>
              <a:rPr lang="ja-JP" altLang="en-US" sz="1200" dirty="0" smtClean="0">
                <a:latin typeface="メイリオ" panose="020B0604030504040204" pitchFamily="50" charset="-128"/>
                <a:ea typeface="メイリオ" panose="020B0604030504040204" pitchFamily="50" charset="-128"/>
              </a:rPr>
              <a:t>類似度</a:t>
            </a:r>
            <a:r>
              <a:rPr lang="ja-JP" altLang="en-US" sz="1200" dirty="0" smtClean="0">
                <a:latin typeface="メイリオ" panose="020B0604030504040204" pitchFamily="50" charset="-128"/>
                <a:ea typeface="メイリオ" panose="020B0604030504040204" pitchFamily="50" charset="-128"/>
              </a:rPr>
              <a:t>を優先として並び替え、類似度が同じ場合テストスメルの数で推薦順位を並び替えるように実装しました。</a:t>
            </a:r>
            <a:endParaRPr lang="en-US" altLang="ja-JP" sz="120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latin typeface="メイリオ" panose="020B0604030504040204" pitchFamily="50" charset="-128"/>
                <a:ea typeface="メイリオ" panose="020B0604030504040204" pitchFamily="50" charset="-128"/>
              </a:rPr>
              <a:t>次に評価実験です</a:t>
            </a:r>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10</a:t>
            </a:fld>
            <a:endParaRPr kumimoji="1" lang="ja-JP" altLang="en-US"/>
          </a:p>
        </p:txBody>
      </p:sp>
    </p:spTree>
    <p:extLst>
      <p:ext uri="{BB962C8B-B14F-4D97-AF65-F5344CB8AC3E}">
        <p14:creationId xmlns:p14="http://schemas.microsoft.com/office/powerpoint/2010/main" val="2669231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本研究では、</a:t>
            </a:r>
            <a:r>
              <a:rPr kumimoji="1" lang="en-US" altLang="ja-JP" dirty="0" err="1" smtClean="0"/>
              <a:t>SuiteRec</a:t>
            </a:r>
            <a:r>
              <a:rPr kumimoji="1" lang="ja-JP" altLang="en-US" dirty="0" smtClean="0"/>
              <a:t>の有用性を定量的および定性的に評価するために、</a:t>
            </a:r>
            <a:r>
              <a:rPr kumimoji="1" lang="en-US" altLang="ja-JP" dirty="0" smtClean="0"/>
              <a:t>2</a:t>
            </a:r>
            <a:r>
              <a:rPr kumimoji="1" lang="ja-JP" altLang="en-US" dirty="0" err="1" smtClean="0"/>
              <a:t>つの</a:t>
            </a:r>
            <a:r>
              <a:rPr kumimoji="1" lang="ja-JP" altLang="en-US" dirty="0" smtClean="0"/>
              <a:t>評価実験を実施しました。</a:t>
            </a:r>
            <a:endParaRPr kumimoji="1" lang="en-US" altLang="ja-JP" dirty="0" smtClean="0"/>
          </a:p>
          <a:p>
            <a:endParaRPr kumimoji="1" lang="en-US" altLang="ja-JP" dirty="0" smtClean="0"/>
          </a:p>
          <a:p>
            <a:r>
              <a:rPr kumimoji="1" lang="en-US" altLang="ja-JP" dirty="0" smtClean="0"/>
              <a:t>1</a:t>
            </a:r>
            <a:r>
              <a:rPr kumimoji="1" lang="ja-JP" altLang="en-US" dirty="0" smtClean="0"/>
              <a:t>つ目の評価実験</a:t>
            </a:r>
            <a:r>
              <a:rPr kumimoji="1" lang="en-US" altLang="ja-JP" dirty="0" smtClean="0"/>
              <a:t>1</a:t>
            </a:r>
            <a:r>
              <a:rPr kumimoji="1" lang="ja-JP" altLang="en-US" dirty="0" smtClean="0"/>
              <a:t>は</a:t>
            </a:r>
            <a:r>
              <a:rPr kumimoji="1" lang="ja-JP" altLang="en-US" dirty="0" smtClean="0"/>
              <a:t>、テストコードの作成支援に関する実験ということで</a:t>
            </a:r>
            <a:r>
              <a:rPr kumimoji="1" lang="ja-JP" altLang="en-US" dirty="0" smtClean="0"/>
              <a:t>、被験者による実験を行いました。</a:t>
            </a:r>
            <a:endParaRPr kumimoji="1" lang="en-US" altLang="ja-JP" dirty="0" smtClean="0"/>
          </a:p>
          <a:p>
            <a:endParaRPr kumimoji="1" lang="en-US" altLang="ja-JP" dirty="0" smtClean="0"/>
          </a:p>
          <a:p>
            <a:r>
              <a:rPr kumimoji="1" lang="ja-JP" altLang="en-US" dirty="0" smtClean="0"/>
              <a:t>そして、</a:t>
            </a:r>
            <a:r>
              <a:rPr kumimoji="1" lang="en-US" altLang="ja-JP" dirty="0" err="1" smtClean="0"/>
              <a:t>SuiteRec</a:t>
            </a:r>
            <a:r>
              <a:rPr kumimoji="1" lang="ja-JP" altLang="en-US" dirty="0" smtClean="0"/>
              <a:t>を利用した場合と手作業の場合で、</a:t>
            </a:r>
            <a:r>
              <a:rPr kumimoji="1" lang="en-US" altLang="ja-JP" dirty="0" smtClean="0"/>
              <a:t>~~</a:t>
            </a:r>
            <a:r>
              <a:rPr kumimoji="1" lang="ja-JP" altLang="en-US" b="1" dirty="0" smtClean="0"/>
              <a:t>比較することで</a:t>
            </a:r>
            <a:r>
              <a:rPr kumimoji="1" lang="en-US" altLang="ja-JP" dirty="0" err="1" smtClean="0"/>
              <a:t>SuiteRec</a:t>
            </a:r>
            <a:r>
              <a:rPr kumimoji="1" lang="ja-JP" altLang="en-US" dirty="0" smtClean="0"/>
              <a:t>の有用性を評価しました。</a:t>
            </a:r>
            <a:endParaRPr kumimoji="1" lang="en-US" altLang="ja-JP" dirty="0" smtClean="0"/>
          </a:p>
          <a:p>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2</a:t>
            </a:r>
            <a:r>
              <a:rPr kumimoji="1" lang="ja-JP" altLang="en-US" dirty="0" smtClean="0"/>
              <a:t>つ目の評価実験</a:t>
            </a:r>
            <a:r>
              <a:rPr kumimoji="1" lang="en-US" altLang="ja-JP" dirty="0" smtClean="0"/>
              <a:t>2</a:t>
            </a:r>
            <a:r>
              <a:rPr kumimoji="1" lang="ja-JP" altLang="en-US" dirty="0" smtClean="0"/>
              <a:t>では、推薦されるテストコードの順位付けに関する実験を行いました。</a:t>
            </a: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具体的には、オンライン上でアンケート調査を実施し、</a:t>
            </a:r>
            <a:r>
              <a:rPr kumimoji="1" lang="en-US" altLang="ja-JP" dirty="0" err="1" smtClean="0"/>
              <a:t>SuiteRec</a:t>
            </a:r>
            <a:r>
              <a:rPr kumimoji="1" lang="ja-JP" altLang="en-US" dirty="0" smtClean="0"/>
              <a:t>が</a:t>
            </a:r>
            <a:r>
              <a:rPr lang="ja-JP" altLang="en-US" sz="1200" dirty="0" smtClean="0"/>
              <a:t>開発者が参考にしたいテストコードを上位に推薦できるかを評価しました。</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ただ、本発表では、時間の</a:t>
            </a:r>
            <a:r>
              <a:rPr kumimoji="1" lang="ja-JP" altLang="en-US" dirty="0" smtClean="0"/>
              <a:t>都合上、</a:t>
            </a:r>
            <a:r>
              <a:rPr kumimoji="1" lang="ja-JP" altLang="en-US" dirty="0" smtClean="0"/>
              <a:t>評価実験</a:t>
            </a:r>
            <a:r>
              <a:rPr kumimoji="1" lang="en-US" altLang="ja-JP" dirty="0" smtClean="0"/>
              <a:t>1</a:t>
            </a:r>
            <a:r>
              <a:rPr kumimoji="1" lang="ja-JP" altLang="en-US" dirty="0" smtClean="0"/>
              <a:t>の</a:t>
            </a:r>
            <a:r>
              <a:rPr lang="ja-JP" altLang="en-US" dirty="0" smtClean="0"/>
              <a:t>テストコードの作成支援に関する実験</a:t>
            </a:r>
            <a:r>
              <a:rPr kumimoji="1" lang="ja-JP" altLang="en-US" dirty="0" smtClean="0"/>
              <a:t>だけを</a:t>
            </a:r>
            <a:r>
              <a:rPr kumimoji="1" lang="ja-JP" altLang="en-US" dirty="0" smtClean="0"/>
              <a:t>報告させていただきます。</a:t>
            </a:r>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11</a:t>
            </a:fld>
            <a:endParaRPr kumimoji="1" lang="ja-JP" altLang="en-US"/>
          </a:p>
        </p:txBody>
      </p:sp>
    </p:spTree>
    <p:extLst>
      <p:ext uri="{BB962C8B-B14F-4D97-AF65-F5344CB8AC3E}">
        <p14:creationId xmlns:p14="http://schemas.microsoft.com/office/powerpoint/2010/main" val="36036997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評価実験</a:t>
            </a:r>
            <a:r>
              <a:rPr kumimoji="1" lang="en-US" altLang="ja-JP" dirty="0" smtClean="0"/>
              <a:t>1</a:t>
            </a:r>
            <a:r>
              <a:rPr kumimoji="1" lang="ja-JP" altLang="en-US" dirty="0" smtClean="0"/>
              <a:t>では、</a:t>
            </a:r>
            <a:r>
              <a:rPr kumimoji="1" lang="en-US" altLang="ja-JP" b="1" dirty="0" err="1" smtClean="0"/>
              <a:t>SuiteRec</a:t>
            </a:r>
            <a:r>
              <a:rPr kumimoji="1" lang="ja-JP" altLang="en-US" b="1" dirty="0" smtClean="0"/>
              <a:t>が開発者の</a:t>
            </a:r>
            <a:r>
              <a:rPr lang="ja-JP" altLang="en-US" sz="1200" b="1" dirty="0" smtClean="0"/>
              <a:t>テストコード作成をどの程度支援できるかを評価するために被験者実験を行いました。</a:t>
            </a:r>
            <a:endParaRPr lang="en-US" altLang="ja-JP" sz="1200" b="1" dirty="0" smtClean="0"/>
          </a:p>
          <a:p>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具体的には、情報科学を専攻する修士課程の学生</a:t>
            </a:r>
            <a:r>
              <a:rPr kumimoji="1" lang="en-US" altLang="ja-JP" sz="1200" dirty="0" smtClean="0"/>
              <a:t>10</a:t>
            </a:r>
            <a:r>
              <a:rPr kumimoji="1" lang="ja-JP" altLang="en-US" sz="1200" dirty="0" smtClean="0"/>
              <a:t>人に対して</a:t>
            </a:r>
            <a:r>
              <a:rPr kumimoji="1" lang="ja-JP" altLang="en-US" sz="1200" b="1" dirty="0" smtClean="0"/>
              <a:t>プログラムとその仕様が書かれた</a:t>
            </a:r>
            <a:r>
              <a:rPr kumimoji="1" lang="en-US" altLang="ja-JP" sz="1200" b="1" dirty="0" smtClean="0"/>
              <a:t>3</a:t>
            </a:r>
            <a:r>
              <a:rPr kumimoji="1" lang="ja-JP" altLang="en-US" sz="1200" b="1" dirty="0" err="1" smtClean="0"/>
              <a:t>つの</a:t>
            </a:r>
            <a:r>
              <a:rPr kumimoji="1" lang="ja-JP" altLang="en-US" sz="1200" b="1" dirty="0" smtClean="0"/>
              <a:t>タスクを与え</a:t>
            </a:r>
            <a:r>
              <a:rPr kumimoji="1" lang="ja-JP" altLang="en-US" sz="1200" dirty="0" smtClean="0"/>
              <a:t>、各タスクのテストコードを作成してもらいました。</a:t>
            </a: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こちらが、実験タスクの概要になります。各タスクで違いを出すために、</a:t>
            </a:r>
            <a:r>
              <a:rPr kumimoji="1" lang="ja-JP" altLang="en-US" sz="1200" u="sng" dirty="0" smtClean="0"/>
              <a:t>プログラムの条件分岐の数が異なっており、タスク</a:t>
            </a:r>
            <a:r>
              <a:rPr kumimoji="1" lang="en-US" altLang="ja-JP" sz="1200" u="sng" dirty="0" smtClean="0"/>
              <a:t>1</a:t>
            </a:r>
            <a:r>
              <a:rPr kumimoji="1" lang="ja-JP" altLang="en-US" sz="1200" u="sng" dirty="0" smtClean="0"/>
              <a:t>から</a:t>
            </a:r>
            <a:r>
              <a:rPr kumimoji="1" lang="en-US" altLang="ja-JP" sz="1200" u="sng" dirty="0" smtClean="0"/>
              <a:t>3</a:t>
            </a:r>
            <a:r>
              <a:rPr kumimoji="1" lang="ja-JP" altLang="en-US" sz="1200" u="sng" dirty="0" smtClean="0"/>
              <a:t>に行くにつれて分岐の数が多くなり複雑なプログラムになっています。</a:t>
            </a:r>
            <a:endParaRPr kumimoji="1" lang="en-US" altLang="ja-JP" sz="1200" u="sng"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そして、</a:t>
            </a:r>
            <a:r>
              <a:rPr lang="en-US" altLang="ja-JP" dirty="0" err="1" smtClean="0"/>
              <a:t>SuiteRec</a:t>
            </a:r>
            <a:r>
              <a:rPr lang="ja-JP" altLang="en-US" dirty="0" smtClean="0"/>
              <a:t>を使用した場合とそうでない場合で被験者が作成したテストコード比較することで評価します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また、定性的な評価をするために</a:t>
            </a:r>
            <a:r>
              <a:rPr lang="ja-JP" altLang="en-US" dirty="0" smtClean="0"/>
              <a:t>、</a:t>
            </a:r>
            <a:r>
              <a:rPr lang="ja-JP" altLang="en-US" b="1" dirty="0" smtClean="0"/>
              <a:t>実験後の被験者に</a:t>
            </a:r>
            <a:r>
              <a:rPr lang="ja-JP" altLang="en-US" dirty="0" smtClean="0"/>
              <a:t>～～</a:t>
            </a:r>
            <a:r>
              <a:rPr lang="ja-JP" altLang="en-US" dirty="0" smtClean="0"/>
              <a:t>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12</a:t>
            </a:fld>
            <a:endParaRPr kumimoji="1" lang="ja-JP" altLang="en-US"/>
          </a:p>
        </p:txBody>
      </p:sp>
    </p:spTree>
    <p:extLst>
      <p:ext uri="{BB962C8B-B14F-4D97-AF65-F5344CB8AC3E}">
        <p14:creationId xmlns:p14="http://schemas.microsoft.com/office/powerpoint/2010/main" val="4038886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そして、本研究では、評価実験</a:t>
            </a:r>
            <a:r>
              <a:rPr kumimoji="1" lang="en-US" altLang="ja-JP" dirty="0" smtClean="0"/>
              <a:t>1</a:t>
            </a:r>
            <a:r>
              <a:rPr kumimoji="1" lang="ja-JP" altLang="en-US" dirty="0" smtClean="0"/>
              <a:t>を通して、こちらの</a:t>
            </a:r>
            <a:r>
              <a:rPr kumimoji="1" lang="en-US" altLang="ja-JP" dirty="0" smtClean="0"/>
              <a:t>4</a:t>
            </a:r>
            <a:r>
              <a:rPr kumimoji="1" lang="ja-JP" altLang="en-US" dirty="0" err="1" smtClean="0"/>
              <a:t>つの</a:t>
            </a:r>
            <a:r>
              <a:rPr kumimoji="1" lang="ja-JP" altLang="en-US" dirty="0" smtClean="0"/>
              <a:t>リサーチクエスチョンに答えることを目標としています。</a:t>
            </a:r>
            <a:endParaRPr kumimoji="1" lang="en-US" altLang="ja-JP" dirty="0" smtClean="0"/>
          </a:p>
          <a:p>
            <a:endParaRPr kumimoji="1" lang="en-US" altLang="ja-JP" dirty="0" smtClean="0"/>
          </a:p>
          <a:p>
            <a:r>
              <a:rPr kumimoji="1" lang="en-US" altLang="ja-JP" dirty="0" smtClean="0"/>
              <a:t>RQ1</a:t>
            </a:r>
            <a:r>
              <a:rPr kumimoji="1" lang="ja-JP" altLang="en-US" dirty="0" smtClean="0"/>
              <a:t>は～～という質問です。</a:t>
            </a:r>
            <a:endParaRPr kumimoji="1" lang="en-US" altLang="ja-JP" dirty="0" smtClean="0"/>
          </a:p>
          <a:p>
            <a:endParaRPr kumimoji="1" lang="en-US" altLang="ja-JP" b="1" dirty="0" smtClean="0"/>
          </a:p>
          <a:p>
            <a:r>
              <a:rPr kumimoji="1" lang="ja-JP" altLang="en-US" b="1" u="sng" dirty="0" smtClean="0"/>
              <a:t>ソフトウェアの品質を確認する</a:t>
            </a:r>
            <a:r>
              <a:rPr kumimoji="1" lang="en-US" altLang="ja-JP" b="1" u="sng" dirty="0" smtClean="0"/>
              <a:t>1</a:t>
            </a:r>
            <a:r>
              <a:rPr kumimoji="1" lang="ja-JP" altLang="en-US" b="1" u="sng" dirty="0" err="1" smtClean="0"/>
              <a:t>つの</a:t>
            </a:r>
            <a:r>
              <a:rPr kumimoji="1" lang="ja-JP" altLang="en-US" b="1" u="sng" dirty="0" smtClean="0"/>
              <a:t>指標として、作成した</a:t>
            </a:r>
            <a:r>
              <a:rPr kumimoji="1" lang="ja-JP" altLang="en-US" b="1" u="sng" dirty="0" smtClean="0"/>
              <a:t>テストコードが</a:t>
            </a:r>
            <a:r>
              <a:rPr kumimoji="1" lang="ja-JP" altLang="en-US" b="1" u="sng" dirty="0" smtClean="0"/>
              <a:t>十分に網羅して実行できている</a:t>
            </a:r>
            <a:r>
              <a:rPr kumimoji="1" lang="ja-JP" altLang="en-US" b="1" u="sng" dirty="0" smtClean="0"/>
              <a:t>かを測定</a:t>
            </a:r>
            <a:r>
              <a:rPr kumimoji="1" lang="ja-JP" altLang="en-US" b="1" u="sng" dirty="0" smtClean="0"/>
              <a:t>する</a:t>
            </a:r>
            <a:r>
              <a:rPr kumimoji="1" lang="ja-JP" altLang="en-US" b="1" u="sng" dirty="0" smtClean="0"/>
              <a:t>カバレッジが高いということは、重要</a:t>
            </a:r>
            <a:r>
              <a:rPr kumimoji="1" lang="ja-JP" altLang="en-US" b="1" u="sng" dirty="0" smtClean="0"/>
              <a:t>です．</a:t>
            </a:r>
            <a:endParaRPr kumimoji="1" lang="en-US" altLang="ja-JP" b="1" u="sng" dirty="0" smtClean="0"/>
          </a:p>
          <a:p>
            <a:endParaRPr kumimoji="1" lang="en-US" altLang="ja-JP" b="1" dirty="0" smtClean="0"/>
          </a:p>
          <a:p>
            <a:r>
              <a:rPr kumimoji="1" lang="ja-JP" altLang="en-US" dirty="0" smtClean="0"/>
              <a:t>リサーチクエスチョン</a:t>
            </a:r>
            <a:r>
              <a:rPr kumimoji="1" lang="en-US" altLang="ja-JP" dirty="0" smtClean="0"/>
              <a:t>2,3</a:t>
            </a:r>
            <a:r>
              <a:rPr kumimoji="1" lang="ja-JP" altLang="en-US" dirty="0" smtClean="0"/>
              <a:t>については、</a:t>
            </a:r>
            <a:r>
              <a:rPr kumimoji="1" lang="ja-JP" altLang="en-US" b="1" dirty="0" smtClean="0"/>
              <a:t>テストコード作成時間</a:t>
            </a:r>
            <a:r>
              <a:rPr kumimoji="1" lang="ja-JP" altLang="en-US" dirty="0" smtClean="0"/>
              <a:t>と</a:t>
            </a:r>
            <a:r>
              <a:rPr kumimoji="1" lang="ja-JP" altLang="en-US" b="1" dirty="0" smtClean="0"/>
              <a:t>テストスメルの数</a:t>
            </a:r>
            <a:r>
              <a:rPr kumimoji="1" lang="ja-JP" altLang="en-US" dirty="0" smtClean="0"/>
              <a:t>を</a:t>
            </a:r>
            <a:r>
              <a:rPr kumimoji="1" lang="ja-JP" altLang="en-US" dirty="0" smtClean="0"/>
              <a:t>調べます</a:t>
            </a:r>
            <a:endParaRPr kumimoji="1" lang="en-US" altLang="ja-JP" dirty="0" smtClean="0"/>
          </a:p>
          <a:p>
            <a:endParaRPr kumimoji="1" lang="en-US" altLang="ja-JP" dirty="0" smtClean="0"/>
          </a:p>
          <a:p>
            <a:r>
              <a:rPr kumimoji="1" lang="ja-JP" altLang="en-US" dirty="0" smtClean="0"/>
              <a:t>この</a:t>
            </a:r>
            <a:r>
              <a:rPr kumimoji="1" lang="en-US" altLang="ja-JP" dirty="0" smtClean="0"/>
              <a:t>2</a:t>
            </a:r>
            <a:r>
              <a:rPr kumimoji="1" lang="ja-JP" altLang="en-US" dirty="0" err="1" smtClean="0"/>
              <a:t>つの</a:t>
            </a:r>
            <a:r>
              <a:rPr kumimoji="1" lang="ja-JP" altLang="en-US" dirty="0" smtClean="0"/>
              <a:t>リサーチクエスチョン</a:t>
            </a:r>
            <a:r>
              <a:rPr kumimoji="1" lang="en-US" altLang="ja-JP" dirty="0" smtClean="0"/>
              <a:t>2</a:t>
            </a:r>
            <a:r>
              <a:rPr kumimoji="1" lang="ja-JP" altLang="en-US" dirty="0" smtClean="0"/>
              <a:t>に答えることで、</a:t>
            </a:r>
            <a:r>
              <a:rPr kumimoji="1" lang="en-US" altLang="ja-JP" dirty="0" err="1" smtClean="0"/>
              <a:t>SuiteRec</a:t>
            </a:r>
            <a:r>
              <a:rPr kumimoji="1" lang="ja-JP" altLang="en-US" dirty="0" smtClean="0"/>
              <a:t>を</a:t>
            </a:r>
            <a:r>
              <a:rPr kumimoji="1" lang="ja-JP" altLang="en-US" dirty="0" smtClean="0"/>
              <a:t>利用は、</a:t>
            </a:r>
            <a:endParaRPr kumimoji="1" lang="en-US" altLang="ja-JP" dirty="0" smtClean="0"/>
          </a:p>
          <a:p>
            <a:endParaRPr kumimoji="1" lang="en-US" altLang="ja-JP" dirty="0" smtClean="0"/>
          </a:p>
          <a:p>
            <a:pPr marL="171450" indent="-171450">
              <a:buFont typeface="Arial" panose="020B0604020202020204" pitchFamily="34" charset="0"/>
              <a:buChar char="•"/>
            </a:pPr>
            <a:r>
              <a:rPr kumimoji="1" lang="ja-JP" altLang="en-US" dirty="0" smtClean="0"/>
              <a:t>開発者のテストコード作成時間を短縮できるかと</a:t>
            </a:r>
            <a:endParaRPr kumimoji="1" lang="en-US" altLang="ja-JP" dirty="0" smtClean="0"/>
          </a:p>
          <a:p>
            <a:pPr marL="171450" indent="-171450">
              <a:buFont typeface="Arial" panose="020B0604020202020204" pitchFamily="34" charset="0"/>
              <a:buChar char="•"/>
            </a:pPr>
            <a:r>
              <a:rPr kumimoji="1" lang="ja-JP" altLang="en-US" dirty="0" smtClean="0"/>
              <a:t>テストスメルの数が少なく品質の高いテストコードを作成できる</a:t>
            </a:r>
            <a:r>
              <a:rPr kumimoji="1" lang="ja-JP" altLang="en-US" dirty="0" smtClean="0"/>
              <a:t>かを</a:t>
            </a:r>
            <a:endParaRPr kumimoji="1" lang="en-US" altLang="ja-JP" dirty="0" smtClean="0"/>
          </a:p>
          <a:p>
            <a:pPr marL="0" indent="0">
              <a:buFont typeface="Arial" panose="020B0604020202020204" pitchFamily="34" charset="0"/>
              <a:buNone/>
            </a:pPr>
            <a:r>
              <a:rPr kumimoji="1" lang="ja-JP" altLang="en-US" dirty="0" smtClean="0"/>
              <a:t>明らか</a:t>
            </a:r>
            <a:r>
              <a:rPr kumimoji="1" lang="ja-JP" altLang="en-US" dirty="0" smtClean="0"/>
              <a:t>にします。</a:t>
            </a:r>
            <a:endParaRPr kumimoji="1" lang="en-US" altLang="ja-JP" dirty="0" smtClean="0"/>
          </a:p>
          <a:p>
            <a:pPr marL="0" indent="0">
              <a:buFont typeface="Arial" panose="020B0604020202020204" pitchFamily="34" charset="0"/>
              <a:buNone/>
            </a:pPr>
            <a:endParaRPr kumimoji="1" lang="en-US" altLang="ja-JP" dirty="0" smtClean="0"/>
          </a:p>
          <a:p>
            <a:pPr marL="0" indent="0">
              <a:buFont typeface="Arial" panose="020B0604020202020204" pitchFamily="34" charset="0"/>
              <a:buNone/>
            </a:pPr>
            <a:r>
              <a:rPr kumimoji="1" lang="ja-JP" altLang="en-US" dirty="0" smtClean="0"/>
              <a:t>最後に</a:t>
            </a:r>
            <a:r>
              <a:rPr kumimoji="1" lang="en-US" altLang="ja-JP" dirty="0" smtClean="0"/>
              <a:t>RQ4</a:t>
            </a:r>
            <a:r>
              <a:rPr kumimoji="1" lang="ja-JP" altLang="en-US" dirty="0" smtClean="0"/>
              <a:t>では、</a:t>
            </a:r>
            <a:r>
              <a:rPr kumimoji="1" lang="en-US" altLang="ja-JP" dirty="0" err="1" smtClean="0"/>
              <a:t>SuiteRec</a:t>
            </a:r>
            <a:r>
              <a:rPr kumimoji="1" lang="ja-JP" altLang="en-US" dirty="0" smtClean="0"/>
              <a:t>の利用によって、開発者のテストコード作成タスクの認識にどう影響するか</a:t>
            </a:r>
            <a:r>
              <a:rPr kumimoji="1" lang="ja-JP" altLang="en-US" dirty="0" smtClean="0"/>
              <a:t>をアンケート調査を実施して明らか</a:t>
            </a:r>
            <a:r>
              <a:rPr kumimoji="1" lang="ja-JP" altLang="en-US" dirty="0" smtClean="0"/>
              <a:t>にしていきます。</a:t>
            </a:r>
            <a:endParaRPr kumimoji="1" lang="en-US" altLang="ja-JP" dirty="0" smtClean="0"/>
          </a:p>
          <a:p>
            <a:endParaRPr kumimoji="1" lang="en-US" altLang="ja-JP" dirty="0" smtClean="0"/>
          </a:p>
          <a:p>
            <a:r>
              <a:rPr kumimoji="1" lang="ja-JP" altLang="en-US" dirty="0" smtClean="0"/>
              <a:t>では、</a:t>
            </a:r>
            <a:r>
              <a:rPr kumimoji="1" lang="en-US" altLang="ja-JP" dirty="0" smtClean="0"/>
              <a:t>RQ1</a:t>
            </a:r>
            <a:r>
              <a:rPr kumimoji="1" lang="ja-JP" altLang="en-US" dirty="0" smtClean="0"/>
              <a:t>から結果を見て行きます。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13</a:t>
            </a:fld>
            <a:endParaRPr kumimoji="1" lang="ja-JP" altLang="en-US"/>
          </a:p>
        </p:txBody>
      </p:sp>
    </p:spTree>
    <p:extLst>
      <p:ext uri="{BB962C8B-B14F-4D97-AF65-F5344CB8AC3E}">
        <p14:creationId xmlns:p14="http://schemas.microsoft.com/office/powerpoint/2010/main" val="2361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RQ1</a:t>
            </a:r>
            <a:r>
              <a:rPr kumimoji="1" lang="ja-JP" altLang="en-US" dirty="0" smtClean="0"/>
              <a:t>は、</a:t>
            </a:r>
            <a:r>
              <a:rPr kumimoji="1" lang="en-US" altLang="ja-JP" dirty="0" err="1" smtClean="0"/>
              <a:t>SuiteRec</a:t>
            </a:r>
            <a:r>
              <a:rPr kumimoji="1" lang="ja-JP" altLang="en-US" dirty="0" smtClean="0"/>
              <a:t>は、高いカバレッジを持つテストコードの作成を支援できるか？という質問です。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a:t>
            </a:r>
            <a:r>
              <a:rPr kumimoji="1" lang="en-US" altLang="ja-JP" dirty="0" err="1" smtClean="0"/>
              <a:t>SuiteRec</a:t>
            </a:r>
            <a:r>
              <a:rPr kumimoji="1" lang="ja-JP" altLang="en-US" dirty="0" smtClean="0"/>
              <a:t>を使用した場合</a:t>
            </a:r>
            <a:r>
              <a:rPr kumimoji="1" lang="ja-JP" altLang="en-US" dirty="0" smtClean="0"/>
              <a:t>と手作業の場合</a:t>
            </a:r>
            <a:r>
              <a:rPr kumimoji="1" lang="ja-JP" altLang="en-US" dirty="0" smtClean="0"/>
              <a:t>で、被験者が作成したテストコードのカバレッジを比較しました。</a:t>
            </a:r>
            <a:endParaRPr kumimoji="1" lang="en-US" altLang="ja-JP" dirty="0" smtClean="0"/>
          </a:p>
          <a:p>
            <a:endParaRPr kumimoji="1" lang="en-US" altLang="ja-JP" dirty="0" smtClean="0"/>
          </a:p>
          <a:p>
            <a:r>
              <a:rPr kumimoji="1" lang="ja-JP" altLang="en-US" dirty="0" smtClean="0"/>
              <a:t>本研究では、既存ツールで計算できる命令網羅と分岐網羅の</a:t>
            </a:r>
            <a:r>
              <a:rPr kumimoji="1" lang="en-US" altLang="ja-JP" dirty="0" smtClean="0"/>
              <a:t>2</a:t>
            </a:r>
            <a:r>
              <a:rPr kumimoji="1" lang="ja-JP" altLang="en-US" dirty="0" smtClean="0"/>
              <a:t>種類の指標でカバレッジを計算しました。</a:t>
            </a:r>
            <a:endParaRPr kumimoji="1" lang="en-US" altLang="ja-JP" dirty="0" smtClean="0"/>
          </a:p>
          <a:p>
            <a:endParaRPr kumimoji="1" lang="en-US" altLang="ja-JP" dirty="0" smtClean="0"/>
          </a:p>
          <a:p>
            <a:r>
              <a:rPr kumimoji="1" lang="ja-JP" altLang="en-US" dirty="0" smtClean="0"/>
              <a:t>結果を見ると、</a:t>
            </a:r>
            <a:r>
              <a:rPr kumimoji="1" lang="en-US" altLang="ja-JP" dirty="0" err="1" smtClean="0"/>
              <a:t>SuiteRec</a:t>
            </a:r>
            <a:r>
              <a:rPr kumimoji="1" lang="ja-JP" altLang="en-US" dirty="0" smtClean="0"/>
              <a:t>を使用した場合</a:t>
            </a:r>
            <a:r>
              <a:rPr kumimoji="1" lang="ja-JP" altLang="en-US" dirty="0" smtClean="0"/>
              <a:t>と手作業の場合</a:t>
            </a:r>
            <a:r>
              <a:rPr kumimoji="1" lang="ja-JP" altLang="en-US" dirty="0" smtClean="0"/>
              <a:t>で、ほとんど差がなく、どのタスクでも網羅率が高いことが分かります。</a:t>
            </a:r>
            <a:endParaRPr kumimoji="1" lang="en-US" altLang="ja-JP" dirty="0" smtClean="0"/>
          </a:p>
          <a:p>
            <a:endParaRPr kumimoji="1" lang="en-US" altLang="ja-JP" dirty="0" smtClean="0"/>
          </a:p>
          <a:p>
            <a:r>
              <a:rPr kumimoji="1" lang="ja-JP" altLang="en-US" dirty="0" smtClean="0"/>
              <a:t>ただ、</a:t>
            </a:r>
            <a:r>
              <a:rPr kumimoji="1" lang="ja-JP" altLang="en-US" b="1" dirty="0" smtClean="0"/>
              <a:t>分岐網羅の</a:t>
            </a:r>
            <a:r>
              <a:rPr kumimoji="1" lang="en-US" altLang="ja-JP" b="1" dirty="0" smtClean="0"/>
              <a:t>1</a:t>
            </a:r>
            <a:r>
              <a:rPr kumimoji="1" lang="ja-JP" altLang="en-US" b="1" dirty="0" smtClean="0"/>
              <a:t>番複雑なプログラムであるタスク</a:t>
            </a:r>
            <a:r>
              <a:rPr kumimoji="1" lang="en-US" altLang="ja-JP" b="1" dirty="0" smtClean="0"/>
              <a:t>3</a:t>
            </a:r>
            <a:r>
              <a:rPr kumimoji="1" lang="ja-JP" altLang="en-US" b="1" dirty="0" smtClean="0"/>
              <a:t>については、若干差があり</a:t>
            </a:r>
            <a:r>
              <a:rPr kumimoji="1" lang="ja-JP" altLang="en-US" dirty="0" smtClean="0"/>
              <a:t>、</a:t>
            </a:r>
            <a:r>
              <a:rPr kumimoji="1" lang="en-US" altLang="ja-JP" u="sng" dirty="0" err="1" smtClean="0"/>
              <a:t>SuiteRec</a:t>
            </a:r>
            <a:r>
              <a:rPr kumimoji="1" lang="ja-JP" altLang="en-US" u="sng" dirty="0" smtClean="0"/>
              <a:t>を利用した方が</a:t>
            </a:r>
            <a:r>
              <a:rPr kumimoji="1" lang="en-US" altLang="ja-JP" u="sng" dirty="0" smtClean="0"/>
              <a:t>10</a:t>
            </a:r>
            <a:r>
              <a:rPr kumimoji="1" lang="ja-JP" altLang="en-US" u="sng" dirty="0" smtClean="0"/>
              <a:t>％以上カバレッジを向上できることが分かりました。</a:t>
            </a:r>
            <a:endParaRPr kumimoji="1" lang="en-US" altLang="ja-JP" u="sng" dirty="0" smtClean="0"/>
          </a:p>
          <a:p>
            <a:endParaRPr kumimoji="1" lang="en-US" altLang="ja-JP" dirty="0" smtClean="0"/>
          </a:p>
          <a:p>
            <a:r>
              <a:rPr kumimoji="1" lang="ja-JP" altLang="en-US" dirty="0" smtClean="0"/>
              <a:t>この結果は、</a:t>
            </a:r>
            <a:r>
              <a:rPr kumimoji="1" lang="ja-JP" altLang="en-US" u="sng" dirty="0" smtClean="0"/>
              <a:t>分岐が多く複雑なプログラムのテストコードを作成する際に</a:t>
            </a:r>
            <a:r>
              <a:rPr kumimoji="1" lang="en-US" altLang="ja-JP" u="sng" dirty="0" err="1" smtClean="0"/>
              <a:t>SuiteRec</a:t>
            </a:r>
            <a:r>
              <a:rPr kumimoji="1" lang="ja-JP" altLang="en-US" u="sng" dirty="0" smtClean="0"/>
              <a:t>は分岐網羅率を向上するのに役立つ可能性があることが分かりました。</a:t>
            </a:r>
            <a:endParaRPr kumimoji="1" lang="en-US" altLang="ja-JP" u="sng" dirty="0" smtClean="0"/>
          </a:p>
          <a:p>
            <a:endParaRPr kumimoji="1" lang="en-US" altLang="ja-JP" u="sng"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14</a:t>
            </a:fld>
            <a:endParaRPr kumimoji="1" lang="ja-JP" altLang="en-US"/>
          </a:p>
        </p:txBody>
      </p:sp>
    </p:spTree>
    <p:extLst>
      <p:ext uri="{BB962C8B-B14F-4D97-AF65-F5344CB8AC3E}">
        <p14:creationId xmlns:p14="http://schemas.microsoft.com/office/powerpoint/2010/main" val="22536147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ja-JP" altLang="en-US" sz="1200" dirty="0" smtClean="0">
                <a:latin typeface="メイリオ" panose="020B0604030504040204" pitchFamily="50" charset="-128"/>
                <a:ea typeface="メイリオ" panose="020B0604030504040204" pitchFamily="50" charset="-128"/>
              </a:rPr>
              <a:t>結果をみると</a:t>
            </a:r>
            <a:r>
              <a:rPr kumimoji="1" lang="en-US" altLang="ja-JP" u="sng" dirty="0" err="1" smtClean="0"/>
              <a:t>SuiRec</a:t>
            </a:r>
            <a:r>
              <a:rPr kumimoji="1" lang="ja-JP" altLang="en-US" u="sng" dirty="0" smtClean="0"/>
              <a:t>を利用</a:t>
            </a:r>
            <a:r>
              <a:rPr kumimoji="1" lang="ja-JP" altLang="en-US" u="sng" dirty="0" smtClean="0"/>
              <a:t>した</a:t>
            </a:r>
            <a:r>
              <a:rPr kumimoji="1" lang="ja-JP" altLang="en-US" u="sng" dirty="0" smtClean="0"/>
              <a:t>場合、</a:t>
            </a:r>
            <a:r>
              <a:rPr lang="ja-JP" altLang="en-US" sz="1200" u="sng" dirty="0" smtClean="0">
                <a:latin typeface="メイリオ" panose="020B0604030504040204" pitchFamily="50" charset="-128"/>
                <a:ea typeface="メイリオ" panose="020B0604030504040204" pitchFamily="50" charset="-128"/>
              </a:rPr>
              <a:t>タスク</a:t>
            </a:r>
            <a:r>
              <a:rPr lang="en-US" altLang="ja-JP" sz="1200" u="sng" dirty="0" smtClean="0">
                <a:latin typeface="メイリオ" panose="020B0604030504040204" pitchFamily="50" charset="-128"/>
                <a:ea typeface="メイリオ" panose="020B0604030504040204" pitchFamily="50" charset="-128"/>
              </a:rPr>
              <a:t>1,3</a:t>
            </a:r>
            <a:r>
              <a:rPr lang="ja-JP" altLang="en-US" sz="1200" u="sng" dirty="0" smtClean="0">
                <a:latin typeface="メイリオ" panose="020B0604030504040204" pitchFamily="50" charset="-128"/>
                <a:ea typeface="メイリオ" panose="020B0604030504040204" pitchFamily="50" charset="-128"/>
              </a:rPr>
              <a:t>は、</a:t>
            </a:r>
            <a:r>
              <a:rPr kumimoji="1" lang="ja-JP" altLang="en-US" u="sng" dirty="0" smtClean="0"/>
              <a:t>タスク</a:t>
            </a:r>
            <a:r>
              <a:rPr kumimoji="1" lang="ja-JP" altLang="en-US" u="sng" dirty="0" smtClean="0"/>
              <a:t>完了までの時間が長いことが分かります。 </a:t>
            </a:r>
            <a:endParaRPr kumimoji="1" lang="en-US" altLang="ja-JP" u="sng" dirty="0" smtClean="0"/>
          </a:p>
          <a:p>
            <a:endParaRPr kumimoji="1" lang="en-US" altLang="ja-JP" dirty="0" smtClean="0"/>
          </a:p>
          <a:p>
            <a:r>
              <a:rPr kumimoji="1" lang="en-US" altLang="ja-JP" b="1" dirty="0" err="1" smtClean="0"/>
              <a:t>SuiteRec</a:t>
            </a:r>
            <a:r>
              <a:rPr kumimoji="1" lang="ja-JP" altLang="en-US" b="1" dirty="0" smtClean="0"/>
              <a:t>を利用した場合に、時間が</a:t>
            </a:r>
            <a:r>
              <a:rPr kumimoji="1" lang="ja-JP" altLang="en-US" b="1" dirty="0" smtClean="0"/>
              <a:t>かかってしまう原因</a:t>
            </a:r>
            <a:r>
              <a:rPr kumimoji="1" lang="ja-JP" altLang="en-US" b="1" dirty="0" smtClean="0"/>
              <a:t>として、開発者は、推薦される複数のテストコードを理解し、再利用する際に変更をしなければならないことが考えられます。</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endParaRPr kumimoji="1" lang="en-US" altLang="ja-JP" dirty="0" smtClean="0"/>
          </a:p>
          <a:p>
            <a:endParaRPr kumimoji="1" lang="en-US" altLang="ja-JP" dirty="0" smtClean="0"/>
          </a:p>
          <a:p>
            <a:r>
              <a:rPr kumimoji="1" lang="ja-JP" altLang="en-US" dirty="0" smtClean="0"/>
              <a:t>我々は、提出されたテストコードを調査したところ、カバレッジに差はないもの</a:t>
            </a:r>
            <a:r>
              <a:rPr kumimoji="1" lang="ja-JP" altLang="en-US" dirty="0" smtClean="0"/>
              <a:t>の、手作業で作成した場合</a:t>
            </a:r>
            <a:r>
              <a:rPr kumimoji="1" lang="ja-JP" altLang="en-US" dirty="0" smtClean="0"/>
              <a:t>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r>
              <a:rPr kumimoji="1" lang="ja-JP" altLang="en-US" dirty="0" smtClean="0"/>
              <a:t>。</a:t>
            </a:r>
            <a:endParaRPr kumimoji="1" lang="en-US" altLang="ja-JP" dirty="0" smtClean="0"/>
          </a:p>
          <a:p>
            <a:endParaRPr kumimoji="1" lang="en-US" altLang="ja-JP" dirty="0" smtClean="0"/>
          </a:p>
          <a:p>
            <a:r>
              <a:rPr kumimoji="1" lang="ja-JP" altLang="en-US" dirty="0" smtClean="0"/>
              <a:t>次に</a:t>
            </a:r>
            <a:r>
              <a:rPr kumimoji="1" lang="en-US" altLang="ja-JP" dirty="0" smtClean="0"/>
              <a:t>RQ3</a:t>
            </a:r>
            <a:r>
              <a:rPr kumimoji="1" lang="ja-JP" altLang="en-US" dirty="0" smtClean="0"/>
              <a:t>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15</a:t>
            </a:fld>
            <a:endParaRPr kumimoji="1" lang="ja-JP" altLang="en-US"/>
          </a:p>
        </p:txBody>
      </p:sp>
    </p:spTree>
    <p:extLst>
      <p:ext uri="{BB962C8B-B14F-4D97-AF65-F5344CB8AC3E}">
        <p14:creationId xmlns:p14="http://schemas.microsoft.com/office/powerpoint/2010/main" val="22567013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RQ3</a:t>
            </a:r>
            <a:r>
              <a:rPr kumimoji="1" lang="ja-JP" altLang="en-US" dirty="0" smtClean="0"/>
              <a:t>は、</a:t>
            </a:r>
            <a:r>
              <a:rPr kumimoji="1" lang="en-US" altLang="ja-JP" dirty="0" err="1" smtClean="0"/>
              <a:t>SuiteRec</a:t>
            </a:r>
            <a:r>
              <a:rPr kumimoji="1" lang="ja-JP" altLang="en-US" dirty="0" smtClean="0"/>
              <a:t>は、テストスメルの数が少ないテストコードの作成を支援できるか？という質問です。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この質問に答えるために、被験者が作成したテストコード内に含まれていたテストスメルの数を比較しました。</a:t>
            </a:r>
            <a:endParaRPr kumimoji="1" lang="en-US" altLang="ja-JP" dirty="0" smtClean="0"/>
          </a:p>
          <a:p>
            <a:endParaRPr kumimoji="1" lang="en-US" altLang="ja-JP" dirty="0" smtClean="0"/>
          </a:p>
          <a:p>
            <a:r>
              <a:rPr kumimoji="1" lang="ja-JP" altLang="en-US" dirty="0" smtClean="0"/>
              <a:t>この図は、各タスクごとのテストコード内に含まれていたテストスメルの合計数を示しています。</a:t>
            </a:r>
            <a:endParaRPr kumimoji="1" lang="en-US" altLang="ja-JP" dirty="0" smtClean="0"/>
          </a:p>
          <a:p>
            <a:endParaRPr kumimoji="1" lang="en-US" altLang="ja-JP" dirty="0" smtClean="0"/>
          </a:p>
          <a:p>
            <a:r>
              <a:rPr kumimoji="1" lang="ja-JP" altLang="en-US" dirty="0" smtClean="0"/>
              <a:t>この図</a:t>
            </a:r>
            <a:r>
              <a:rPr kumimoji="1" lang="ja-JP" altLang="en-US" dirty="0" smtClean="0"/>
              <a:t>から分かるようにすべて</a:t>
            </a:r>
            <a:r>
              <a:rPr kumimoji="1" lang="ja-JP" altLang="en-US" dirty="0" smtClean="0"/>
              <a:t>のタスクにおいて、</a:t>
            </a:r>
            <a:r>
              <a:rPr kumimoji="1" lang="en-US" altLang="ja-JP" dirty="0" err="1" smtClean="0"/>
              <a:t>SuiteRec</a:t>
            </a:r>
            <a:r>
              <a:rPr kumimoji="1" lang="ja-JP" altLang="en-US" dirty="0" smtClean="0"/>
              <a:t>を使用した場合は</a:t>
            </a:r>
            <a:r>
              <a:rPr kumimoji="1" lang="ja-JP" altLang="en-US" dirty="0" smtClean="0"/>
              <a:t>、手作業の場合</a:t>
            </a:r>
            <a:r>
              <a:rPr kumimoji="1" lang="ja-JP" altLang="en-US" dirty="0" smtClean="0"/>
              <a:t>と比べて、検出されたテストスメルの数が少ないことが分かります</a:t>
            </a:r>
            <a:endParaRPr kumimoji="1" lang="en-US" altLang="ja-JP" dirty="0" smtClean="0"/>
          </a:p>
          <a:p>
            <a:endParaRPr kumimoji="1" lang="en-US" altLang="ja-JP" dirty="0" smtClean="0"/>
          </a:p>
          <a:p>
            <a:r>
              <a:rPr kumimoji="1" lang="ja-JP" altLang="en-US" dirty="0" smtClean="0"/>
              <a:t>これは、</a:t>
            </a:r>
            <a:r>
              <a:rPr kumimoji="1" lang="en-US" altLang="ja-JP" dirty="0" err="1" smtClean="0"/>
              <a:t>SuiteRec</a:t>
            </a:r>
            <a:r>
              <a:rPr kumimoji="1" lang="ja-JP" altLang="en-US" dirty="0" smtClean="0"/>
              <a:t>によって推薦されたテストコードの品質が高く、被験者はそれを再利用することで品質を維持したままテストコードを作成した可能性があります。</a:t>
            </a:r>
            <a:endParaRPr kumimoji="1" lang="en-US" altLang="ja-JP" dirty="0" smtClean="0"/>
          </a:p>
          <a:p>
            <a:endParaRPr kumimoji="1" lang="en-US" altLang="ja-JP" dirty="0" smtClean="0"/>
          </a:p>
          <a:p>
            <a:r>
              <a:rPr kumimoji="1" lang="ja-JP" altLang="en-US" dirty="0" smtClean="0"/>
              <a:t>一方で</a:t>
            </a:r>
            <a:r>
              <a:rPr kumimoji="1" lang="ja-JP" altLang="en-US" dirty="0" smtClean="0"/>
              <a:t>、手作業の場合は、全体として</a:t>
            </a:r>
            <a:r>
              <a:rPr kumimoji="1" lang="en-US" altLang="ja-JP" dirty="0" smtClean="0"/>
              <a:t>5</a:t>
            </a:r>
            <a:r>
              <a:rPr kumimoji="1" lang="ja-JP" altLang="en-US" dirty="0" smtClean="0"/>
              <a:t>倍以上テストスメル含んでいました</a:t>
            </a:r>
            <a:r>
              <a:rPr kumimoji="1" lang="ja-JP" altLang="en-US" dirty="0" smtClean="0"/>
              <a:t>。</a:t>
            </a:r>
            <a:endParaRPr kumimoji="1" lang="en-US" altLang="ja-JP" dirty="0" smtClean="0"/>
          </a:p>
          <a:p>
            <a:endParaRPr kumimoji="1" lang="en-US" altLang="ja-JP" dirty="0" smtClean="0"/>
          </a:p>
          <a:p>
            <a:r>
              <a:rPr kumimoji="1" lang="ja-JP" altLang="en-US" dirty="0" smtClean="0"/>
              <a:t>この</a:t>
            </a:r>
            <a:r>
              <a:rPr kumimoji="1" lang="ja-JP" altLang="en-US" dirty="0" smtClean="0"/>
              <a:t>中でも多く含まれていたテストスメルとしてこちらの</a:t>
            </a:r>
            <a:r>
              <a:rPr kumimoji="1" lang="en-US" altLang="ja-JP" dirty="0" smtClean="0"/>
              <a:t>3</a:t>
            </a:r>
            <a:r>
              <a:rPr kumimoji="1" lang="ja-JP" altLang="en-US" dirty="0" err="1" smtClean="0"/>
              <a:t>つの</a:t>
            </a:r>
            <a:r>
              <a:rPr kumimoji="1" lang="ja-JP" altLang="en-US" dirty="0" smtClean="0"/>
              <a:t>テストスメルが挙げられます。</a:t>
            </a:r>
            <a:endParaRPr kumimoji="1" lang="en-US" altLang="ja-JP" dirty="0" smtClean="0"/>
          </a:p>
          <a:p>
            <a:endParaRPr kumimoji="1" lang="en-US" altLang="ja-JP" dirty="0" smtClean="0"/>
          </a:p>
          <a:p>
            <a:r>
              <a:rPr kumimoji="1" lang="ja-JP" altLang="en-US" dirty="0" smtClean="0"/>
              <a:t>実際に既存研究でも、これらのテストスメルが既存プロジェクトで多く検出されていることが報告されおり、保守活動に悪影響を与えることが分かっています。</a:t>
            </a:r>
            <a:endParaRPr kumimoji="1" lang="en-US" altLang="ja-JP" dirty="0" smtClean="0"/>
          </a:p>
          <a:p>
            <a:endParaRPr kumimoji="1" lang="en-US" altLang="ja-JP" dirty="0" smtClean="0"/>
          </a:p>
          <a:p>
            <a:r>
              <a:rPr kumimoji="1" lang="ja-JP" altLang="en-US" dirty="0" smtClean="0"/>
              <a:t>結果として、</a:t>
            </a:r>
            <a:r>
              <a:rPr kumimoji="1" lang="en-US" altLang="ja-JP" dirty="0" smtClean="0"/>
              <a:t>RQ3</a:t>
            </a:r>
            <a:r>
              <a:rPr kumimoji="1" lang="ja-JP" altLang="en-US" dirty="0" smtClean="0"/>
              <a:t>では開発者は、推薦される高品質のテストコードを参考にすることで品質の高いテストコードを作成できることが分かりました。</a:t>
            </a:r>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16</a:t>
            </a:fld>
            <a:endParaRPr kumimoji="1" lang="ja-JP" altLang="en-US"/>
          </a:p>
        </p:txBody>
      </p:sp>
    </p:spTree>
    <p:extLst>
      <p:ext uri="{BB962C8B-B14F-4D97-AF65-F5344CB8AC3E}">
        <p14:creationId xmlns:p14="http://schemas.microsoft.com/office/powerpoint/2010/main" val="269097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r>
              <a:rPr kumimoji="1" lang="ja-JP" altLang="en-US" dirty="0" smtClean="0"/>
              <a:t>この質問に答えるために、評価実験の後、被験者に対して実験タスクに関するアンケートを実施しました。</a:t>
            </a:r>
            <a:endParaRPr kumimoji="1" lang="en-US" altLang="ja-JP" dirty="0" smtClean="0"/>
          </a:p>
          <a:p>
            <a:endParaRPr kumimoji="1" lang="en-US" altLang="ja-JP" dirty="0" smtClean="0"/>
          </a:p>
          <a:p>
            <a:r>
              <a:rPr kumimoji="1" lang="ja-JP" altLang="en-US" dirty="0" smtClean="0"/>
              <a:t>こちらがそのアンケート項目になります。被験者はこれらの質問に対して賛成・反対を</a:t>
            </a:r>
            <a:r>
              <a:rPr kumimoji="1" lang="en-US" altLang="ja-JP" dirty="0" smtClean="0"/>
              <a:t>5</a:t>
            </a:r>
            <a:r>
              <a:rPr kumimoji="1" lang="ja-JP" altLang="en-US" dirty="0" smtClean="0"/>
              <a:t>段階で評価してもらいました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17</a:t>
            </a:fld>
            <a:endParaRPr kumimoji="1" lang="ja-JP" altLang="en-US"/>
          </a:p>
        </p:txBody>
      </p:sp>
    </p:spTree>
    <p:extLst>
      <p:ext uri="{BB962C8B-B14F-4D97-AF65-F5344CB8AC3E}">
        <p14:creationId xmlns:p14="http://schemas.microsoft.com/office/powerpoint/2010/main" val="158508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b="1" dirty="0" err="1" smtClean="0"/>
              <a:t>SuiteRec</a:t>
            </a:r>
            <a:r>
              <a:rPr kumimoji="1" lang="ja-JP" altLang="en-US" b="1" dirty="0" smtClean="0"/>
              <a:t>によって推薦されたテストコードがテスト項目を考える上でヒントとなり、テスト作成作業が容易に感じた可能性があります。</a:t>
            </a:r>
            <a:endParaRPr kumimoji="1" lang="en-US" altLang="ja-JP" b="1"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開発者が自分で作成したテストコードに自信を持つことは、重要なことで、</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つです。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全体として、リサーチクエスチョン</a:t>
            </a:r>
            <a:r>
              <a:rPr kumimoji="1" lang="en-US" altLang="ja-JP" dirty="0" smtClean="0"/>
              <a:t>4</a:t>
            </a:r>
            <a:r>
              <a:rPr kumimoji="1" lang="ja-JP" altLang="en-US" dirty="0" smtClean="0"/>
              <a:t>では、</a:t>
            </a:r>
            <a:r>
              <a:rPr lang="ja-JP" altLang="en-US" sz="1200" dirty="0" smtClean="0">
                <a:latin typeface="メイリオ" panose="020B0604030504040204" pitchFamily="50" charset="-128"/>
                <a:ea typeface="メイリオ" panose="020B0604030504040204" pitchFamily="50" charset="-128"/>
              </a:rPr>
              <a:t>開発者はテスト作成タスクを容易だと認識し、作成したテストコードに自信が持てることが分かりました。</a:t>
            </a:r>
            <a:endParaRPr kumimoji="1" lang="en-US" altLang="ja-JP" dirty="0" smtClean="0"/>
          </a:p>
          <a:p>
            <a:endParaRPr kumimoji="1" lang="en-US" altLang="ja-JP" dirty="0" smtClean="0"/>
          </a:p>
          <a:p>
            <a:r>
              <a:rPr kumimoji="1" lang="ja-JP" altLang="en-US" dirty="0" smtClean="0"/>
              <a:t>最後</a:t>
            </a:r>
            <a:r>
              <a:rPr kumimoji="1" lang="ja-JP" altLang="en-US" dirty="0" smtClean="0"/>
              <a:t>にまとめです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18</a:t>
            </a:fld>
            <a:endParaRPr kumimoji="1" lang="ja-JP" altLang="en-US"/>
          </a:p>
        </p:txBody>
      </p:sp>
    </p:spTree>
    <p:extLst>
      <p:ext uri="{BB962C8B-B14F-4D97-AF65-F5344CB8AC3E}">
        <p14:creationId xmlns:p14="http://schemas.microsoft.com/office/powerpoint/2010/main" val="4257651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最後に、まとめと今後の課題です。</a:t>
            </a:r>
            <a:endParaRPr kumimoji="1" lang="en-US" altLang="ja-JP" dirty="0" smtClean="0"/>
          </a:p>
          <a:p>
            <a:endParaRPr kumimoji="1" lang="en-US" altLang="ja-JP" dirty="0" smtClean="0"/>
          </a:p>
          <a:p>
            <a:r>
              <a:rPr kumimoji="1" lang="ja-JP" altLang="en-US" dirty="0" smtClean="0"/>
              <a:t>本研究では、類似コード検出技術を用いて、既存の高品質のテストコードを推薦するツールを提案しました。</a:t>
            </a:r>
            <a:endParaRPr kumimoji="1" lang="en-US" altLang="ja-JP" dirty="0" smtClean="0"/>
          </a:p>
          <a:p>
            <a:endParaRPr kumimoji="1" lang="en-US" altLang="ja-JP" dirty="0" smtClean="0"/>
          </a:p>
          <a:p>
            <a:r>
              <a:rPr kumimoji="1" lang="ja-JP" altLang="en-US" dirty="0" smtClean="0"/>
              <a:t>また、評価実験では提案ツールが、開発者の高品質なテストコード作成を支援できることを確認しました</a:t>
            </a:r>
            <a:endParaRPr kumimoji="1" lang="en-US" altLang="ja-JP" dirty="0" smtClean="0"/>
          </a:p>
          <a:p>
            <a:endParaRPr kumimoji="1" lang="en-US" altLang="ja-JP" dirty="0" smtClean="0"/>
          </a:p>
          <a:p>
            <a:r>
              <a:rPr kumimoji="1" lang="ja-JP" altLang="en-US" dirty="0" smtClean="0"/>
              <a:t>今後の課題として、以下の</a:t>
            </a:r>
            <a:r>
              <a:rPr kumimoji="1" lang="en-US" altLang="ja-JP" dirty="0" smtClean="0"/>
              <a:t>3</a:t>
            </a:r>
            <a:r>
              <a:rPr kumimoji="1" lang="ja-JP" altLang="en-US" dirty="0" smtClean="0"/>
              <a:t>つが挙げられます</a:t>
            </a:r>
            <a:endParaRPr kumimoji="1" lang="en-US" altLang="ja-JP" dirty="0" smtClean="0"/>
          </a:p>
          <a:p>
            <a:endParaRPr kumimoji="1" lang="en-US" altLang="ja-JP" dirty="0" smtClean="0"/>
          </a:p>
          <a:p>
            <a:r>
              <a:rPr kumimoji="1" lang="en-US" altLang="ja-JP" dirty="0" smtClean="0"/>
              <a:t>1</a:t>
            </a:r>
            <a:r>
              <a:rPr kumimoji="1" lang="ja-JP" altLang="en-US" dirty="0" smtClean="0"/>
              <a:t>つ目は、提案ツールのより実用的な利用に備えてツールを改善していく必要があることです。具体的には、自動編集機能などを考えています。</a:t>
            </a:r>
            <a:endParaRPr kumimoji="1" lang="en-US" altLang="ja-JP" dirty="0" smtClean="0"/>
          </a:p>
          <a:p>
            <a:endParaRPr kumimoji="1" lang="en-US" altLang="ja-JP" dirty="0" smtClean="0"/>
          </a:p>
          <a:p>
            <a:r>
              <a:rPr kumimoji="1" lang="ja-JP" altLang="en-US" dirty="0" smtClean="0"/>
              <a:t>次に、提案ツールの有意性を検討するには被験者数を増やした更なる実験が必要です。</a:t>
            </a:r>
            <a:endParaRPr kumimoji="1" lang="en-US" altLang="ja-JP" dirty="0" smtClean="0"/>
          </a:p>
          <a:p>
            <a:endParaRPr kumimoji="1" lang="en-US" altLang="ja-JP" dirty="0" smtClean="0"/>
          </a:p>
          <a:p>
            <a:r>
              <a:rPr kumimoji="1" lang="ja-JP" altLang="en-US" dirty="0" smtClean="0"/>
              <a:t>最後に、提案ツールでは類似コード検出ツールとして</a:t>
            </a:r>
            <a:r>
              <a:rPr kumimoji="1" lang="en-US" altLang="ja-JP" dirty="0" smtClean="0"/>
              <a:t>NiCad</a:t>
            </a:r>
            <a:r>
              <a:rPr kumimoji="1" lang="ja-JP" altLang="en-US" dirty="0" smtClean="0"/>
              <a:t>を使用しましたが</a:t>
            </a:r>
            <a:r>
              <a:rPr kumimoji="1" lang="ja-JP" altLang="en-US" dirty="0" smtClean="0"/>
              <a:t>、</a:t>
            </a:r>
            <a:endParaRPr kumimoji="1" lang="en-US" altLang="ja-JP" dirty="0" smtClean="0"/>
          </a:p>
          <a:p>
            <a:endParaRPr kumimoji="1" lang="en-US" altLang="ja-JP" dirty="0" smtClean="0"/>
          </a:p>
          <a:p>
            <a:r>
              <a:rPr kumimoji="1" lang="en-US" altLang="ja-JP" dirty="0" smtClean="0"/>
              <a:t>NiCad</a:t>
            </a:r>
            <a:r>
              <a:rPr kumimoji="1" lang="ja-JP" altLang="en-US" dirty="0" err="1" smtClean="0"/>
              <a:t>だけ</a:t>
            </a:r>
            <a:r>
              <a:rPr kumimoji="1" lang="ja-JP" altLang="en-US" dirty="0" smtClean="0"/>
              <a:t>では検出できる類似コードに限りがあるので、今後他のツールにも対応させ検出できる類似コードの幅を広げることを考えています。</a:t>
            </a:r>
            <a:endParaRPr kumimoji="1" lang="en-US" altLang="ja-JP" dirty="0" smtClean="0"/>
          </a:p>
          <a:p>
            <a:endParaRPr kumimoji="1" lang="en-US" altLang="ja-JP" dirty="0" smtClean="0"/>
          </a:p>
          <a:p>
            <a:r>
              <a:rPr kumimoji="1" lang="ja-JP" altLang="en-US" dirty="0" smtClean="0"/>
              <a:t>以上で発表を終わります。どうもありがとうございました。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19</a:t>
            </a:fld>
            <a:endParaRPr kumimoji="1" lang="ja-JP" altLang="en-US"/>
          </a:p>
        </p:txBody>
      </p:sp>
    </p:spTree>
    <p:extLst>
      <p:ext uri="{BB962C8B-B14F-4D97-AF65-F5344CB8AC3E}">
        <p14:creationId xmlns:p14="http://schemas.microsoft.com/office/powerpoint/2010/main" val="2484051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ソフトウェアテストとは、ソフトウェア開発におけるソフトウェアの品質を確かめる工程のことで、開発プロセスにおける最後の工程になります。</a:t>
            </a:r>
            <a:endParaRPr kumimoji="1" lang="en-US" altLang="ja-JP" dirty="0" smtClean="0"/>
          </a:p>
          <a:p>
            <a:endParaRPr kumimoji="1" lang="en-US" altLang="ja-JP" dirty="0" smtClean="0"/>
          </a:p>
          <a:p>
            <a:r>
              <a:rPr kumimoji="1" lang="ja-JP" altLang="en-US" dirty="0" smtClean="0"/>
              <a:t>で、ソフトウェアテストはソフトウェア</a:t>
            </a:r>
            <a:r>
              <a:rPr kumimoji="1" lang="ja-JP" altLang="en-US" dirty="0" smtClean="0"/>
              <a:t>の不具合を検出</a:t>
            </a:r>
            <a:r>
              <a:rPr kumimoji="1" lang="ja-JP" altLang="en-US" dirty="0" smtClean="0"/>
              <a:t>して、それを修正することでソフトウェアの品質</a:t>
            </a:r>
            <a:r>
              <a:rPr kumimoji="1" lang="ja-JP" altLang="en-US" dirty="0" smtClean="0"/>
              <a:t>を向上させること</a:t>
            </a:r>
            <a:r>
              <a:rPr kumimoji="1" lang="ja-JP" altLang="en-US" dirty="0" smtClean="0"/>
              <a:t>を、目的</a:t>
            </a:r>
            <a:r>
              <a:rPr kumimoji="1" lang="ja-JP" altLang="en-US" dirty="0" smtClean="0"/>
              <a:t>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a:t>
            </a:r>
            <a:r>
              <a:rPr kumimoji="1" lang="ja-JP" altLang="en-US" dirty="0" smtClean="0"/>
              <a:t>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a:t>
            </a:r>
            <a:r>
              <a:rPr kumimoji="1" lang="ja-JP" altLang="en-US" dirty="0" smtClean="0"/>
              <a:t>関数単位</a:t>
            </a:r>
            <a:r>
              <a:rPr kumimoji="1" lang="ja-JP" altLang="en-US" dirty="0" smtClean="0"/>
              <a:t>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a:t>
            </a:fld>
            <a:endParaRPr kumimoji="1" lang="ja-JP" altLang="en-US"/>
          </a:p>
        </p:txBody>
      </p:sp>
    </p:spTree>
    <p:extLst>
      <p:ext uri="{BB962C8B-B14F-4D97-AF65-F5344CB8AC3E}">
        <p14:creationId xmlns:p14="http://schemas.microsoft.com/office/powerpoint/2010/main" val="1738589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20</a:t>
            </a:fld>
            <a:endParaRPr kumimoji="1" lang="ja-JP" altLang="en-US"/>
          </a:p>
        </p:txBody>
      </p:sp>
    </p:spTree>
    <p:extLst>
      <p:ext uri="{BB962C8B-B14F-4D97-AF65-F5344CB8AC3E}">
        <p14:creationId xmlns:p14="http://schemas.microsoft.com/office/powerpoint/2010/main" val="15025471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実際に、これまでの</a:t>
            </a:r>
            <a:r>
              <a:rPr kumimoji="1" lang="en-US" altLang="ja-JP" dirty="0" smtClean="0"/>
              <a:t>4</a:t>
            </a:r>
            <a:r>
              <a:rPr kumimoji="1" lang="ja-JP" altLang="en-US" dirty="0" err="1" smtClean="0"/>
              <a:t>つの</a:t>
            </a:r>
            <a:r>
              <a:rPr kumimoji="1" lang="en-US" altLang="ja-JP" dirty="0" smtClean="0"/>
              <a:t>Step</a:t>
            </a:r>
            <a:r>
              <a:rPr kumimoji="1" lang="ja-JP" altLang="en-US" dirty="0" smtClean="0"/>
              <a:t>を通してテストコードを推薦すると多くの時間がかかってしまうので、推薦プロセスを高速化する工夫をしています。</a:t>
            </a:r>
            <a:endParaRPr kumimoji="1" lang="en-US" altLang="ja-JP" dirty="0" smtClean="0"/>
          </a:p>
          <a:p>
            <a:endParaRPr kumimoji="1" lang="en-US" altLang="ja-JP" dirty="0" smtClean="0"/>
          </a:p>
          <a:p>
            <a:r>
              <a:rPr kumimoji="1" lang="ja-JP" altLang="en-US" dirty="0" smtClean="0"/>
              <a:t>具体的には、大きく二つのことをやっています。</a:t>
            </a:r>
            <a:endParaRPr kumimoji="1" lang="en-US" altLang="ja-JP" dirty="0" smtClean="0"/>
          </a:p>
          <a:p>
            <a:endParaRPr kumimoji="1" lang="en-US" altLang="ja-JP" dirty="0" smtClean="0"/>
          </a:p>
          <a:p>
            <a:r>
              <a:rPr kumimoji="1" lang="en-US" altLang="ja-JP" dirty="0" smtClean="0"/>
              <a:t>1</a:t>
            </a:r>
            <a:r>
              <a:rPr kumimoji="1" lang="ja-JP" altLang="en-US" dirty="0" smtClean="0"/>
              <a:t>つは、</a:t>
            </a:r>
            <a:r>
              <a:rPr kumimoji="1" lang="en-US" altLang="ja-JP" dirty="0" smtClean="0"/>
              <a:t>Step1</a:t>
            </a:r>
            <a:r>
              <a:rPr kumimoji="1" lang="ja-JP" altLang="en-US" dirty="0" smtClean="0"/>
              <a:t>の類似コード検索を複数並列に実行したことです。本研究で使用した</a:t>
            </a:r>
            <a:r>
              <a:rPr kumimoji="1" lang="en-US" altLang="ja-JP" dirty="0" err="1" smtClean="0"/>
              <a:t>Nicad</a:t>
            </a:r>
            <a:r>
              <a:rPr kumimoji="1" lang="ja-JP" altLang="en-US" dirty="0" smtClean="0"/>
              <a:t>は一度に検索できるプロジェクトのサイズに限りがあります。</a:t>
            </a:r>
            <a:endParaRPr kumimoji="1" lang="en-US" altLang="ja-JP" dirty="0" smtClean="0"/>
          </a:p>
          <a:p>
            <a:endParaRPr kumimoji="1" lang="en-US" altLang="ja-JP" dirty="0" smtClean="0"/>
          </a:p>
          <a:p>
            <a:r>
              <a:rPr kumimoji="1" lang="ja-JP" altLang="en-US" dirty="0" smtClean="0"/>
              <a:t>そこで、前処理としてプロジェクトのサイズを調整してデータベースに格納し、検索処理を複数のプロジェクトに対して並列して実行することで検索時間を短縮しました。</a:t>
            </a:r>
            <a:endParaRPr kumimoji="1" lang="en-US" altLang="ja-JP" dirty="0" smtClean="0"/>
          </a:p>
          <a:p>
            <a:endParaRPr kumimoji="1" lang="en-US" altLang="ja-JP" dirty="0" smtClean="0"/>
          </a:p>
          <a:p>
            <a:r>
              <a:rPr kumimoji="1" lang="en-US" altLang="ja-JP" dirty="0" smtClean="0"/>
              <a:t>2</a:t>
            </a:r>
            <a:r>
              <a:rPr kumimoji="1" lang="ja-JP" altLang="en-US" dirty="0" smtClean="0"/>
              <a:t>つ目は</a:t>
            </a:r>
            <a:r>
              <a:rPr kumimoji="1" lang="en-US" altLang="ja-JP" dirty="0" smtClean="0"/>
              <a:t>Step3</a:t>
            </a:r>
            <a:r>
              <a:rPr kumimoji="1" lang="ja-JP" altLang="en-US" dirty="0" smtClean="0"/>
              <a:t>のテストスメルを検出する処理を短縮化です。</a:t>
            </a:r>
            <a:r>
              <a:rPr kumimoji="1" lang="en-US" altLang="ja-JP" dirty="0" smtClean="0"/>
              <a:t>Step3</a:t>
            </a:r>
            <a:r>
              <a:rPr kumimoji="1" lang="ja-JP" altLang="en-US" dirty="0" smtClean="0"/>
              <a:t>を短縮化するために事前にテストスメルの検出を行い、検出されたテストスメルの情報をテストコードに紐づけてテストコードデータベースに格納しました。</a:t>
            </a:r>
            <a:endParaRPr kumimoji="1" lang="en-US" altLang="ja-JP" dirty="0" smtClean="0"/>
          </a:p>
          <a:p>
            <a:endParaRPr kumimoji="1" lang="en-US" altLang="ja-JP" dirty="0" smtClean="0"/>
          </a:p>
          <a:p>
            <a:r>
              <a:rPr kumimoji="1" lang="ja-JP" altLang="en-US" dirty="0" smtClean="0"/>
              <a:t>このように事前に前処理を行っておくことで、</a:t>
            </a:r>
            <a:r>
              <a:rPr kumimoji="1" lang="en-US" altLang="ja-JP" dirty="0" err="1" smtClean="0"/>
              <a:t>SuiteRec</a:t>
            </a:r>
            <a:r>
              <a:rPr kumimoji="1" lang="ja-JP" altLang="en-US" dirty="0" smtClean="0"/>
              <a:t>は推薦プロセスの高速化を実現しました。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21</a:t>
            </a:fld>
            <a:endParaRPr kumimoji="1" lang="ja-JP" altLang="en-US"/>
          </a:p>
        </p:txBody>
      </p:sp>
    </p:spTree>
    <p:extLst>
      <p:ext uri="{BB962C8B-B14F-4D97-AF65-F5344CB8AC3E}">
        <p14:creationId xmlns:p14="http://schemas.microsoft.com/office/powerpoint/2010/main" val="15805386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ja-JP" altLang="en-US" sz="1200" dirty="0" smtClean="0">
                <a:latin typeface="メイリオ" panose="020B0604030504040204" pitchFamily="50" charset="-128"/>
                <a:ea typeface="メイリオ" panose="020B0604030504040204" pitchFamily="50" charset="-128"/>
              </a:rPr>
              <a:t>結果をみるとタスク</a:t>
            </a:r>
            <a:r>
              <a:rPr lang="en-US" altLang="ja-JP" sz="1200" dirty="0" smtClean="0">
                <a:latin typeface="メイリオ" panose="020B0604030504040204" pitchFamily="50" charset="-128"/>
                <a:ea typeface="メイリオ" panose="020B0604030504040204" pitchFamily="50" charset="-128"/>
              </a:rPr>
              <a:t>1,3</a:t>
            </a:r>
            <a:r>
              <a:rPr lang="ja-JP" altLang="en-US" sz="1200" dirty="0" smtClean="0">
                <a:latin typeface="メイリオ" panose="020B0604030504040204" pitchFamily="50" charset="-128"/>
                <a:ea typeface="メイリオ" panose="020B0604030504040204" pitchFamily="50" charset="-128"/>
              </a:rPr>
              <a:t>は、</a:t>
            </a:r>
            <a:r>
              <a:rPr kumimoji="1" lang="en-US" altLang="ja-JP" u="sng" dirty="0" err="1" smtClean="0"/>
              <a:t>SuiRec</a:t>
            </a:r>
            <a:r>
              <a:rPr kumimoji="1" lang="ja-JP" altLang="en-US" u="sng" dirty="0" smtClean="0"/>
              <a:t>を利用した場合の方が、タスク完了までの時間が長いことが分かります。 </a:t>
            </a:r>
            <a:endParaRPr kumimoji="1" lang="en-US" altLang="ja-JP" u="sng" dirty="0" smtClean="0"/>
          </a:p>
          <a:p>
            <a:endParaRPr kumimoji="1" lang="en-US" altLang="ja-JP" dirty="0" smtClean="0"/>
          </a:p>
          <a:p>
            <a:r>
              <a:rPr kumimoji="1" lang="en-US" altLang="ja-JP" b="1" dirty="0" err="1" smtClean="0"/>
              <a:t>SuiteRec</a:t>
            </a:r>
            <a:r>
              <a:rPr kumimoji="1" lang="ja-JP" altLang="en-US" b="1" dirty="0" smtClean="0"/>
              <a:t>を利用した場合に、時間がかかる原因として、開発者は、推薦される複数のテストコードを理解し、再利用する際に変更をしなければならないことが考えられます。</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endParaRPr kumimoji="1" lang="en-US" altLang="ja-JP" dirty="0" smtClean="0"/>
          </a:p>
          <a:p>
            <a:endParaRPr kumimoji="1" lang="en-US" altLang="ja-JP" dirty="0" smtClean="0"/>
          </a:p>
          <a:p>
            <a:r>
              <a:rPr kumimoji="1" lang="ja-JP" altLang="en-US" dirty="0" smtClean="0"/>
              <a:t>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r>
              <a:rPr kumimoji="1" lang="ja-JP" altLang="en-US" dirty="0" smtClean="0"/>
              <a:t>。</a:t>
            </a:r>
            <a:endParaRPr kumimoji="1" lang="en-US" altLang="ja-JP" dirty="0" smtClean="0"/>
          </a:p>
          <a:p>
            <a:endParaRPr kumimoji="1" lang="en-US" altLang="ja-JP" dirty="0" smtClean="0"/>
          </a:p>
          <a:p>
            <a:r>
              <a:rPr kumimoji="1" lang="ja-JP" altLang="en-US" dirty="0" smtClean="0"/>
              <a:t>次に</a:t>
            </a:r>
            <a:r>
              <a:rPr kumimoji="1" lang="en-US" altLang="ja-JP" dirty="0" smtClean="0"/>
              <a:t>RQ3</a:t>
            </a:r>
            <a:r>
              <a:rPr kumimoji="1" lang="ja-JP" altLang="en-US" dirty="0" err="1" smtClean="0"/>
              <a:t>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22</a:t>
            </a:fld>
            <a:endParaRPr kumimoji="1" lang="ja-JP" altLang="en-US"/>
          </a:p>
        </p:txBody>
      </p:sp>
    </p:spTree>
    <p:extLst>
      <p:ext uri="{BB962C8B-B14F-4D97-AF65-F5344CB8AC3E}">
        <p14:creationId xmlns:p14="http://schemas.microsoft.com/office/powerpoint/2010/main" val="6382086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こちらは、</a:t>
            </a:r>
            <a:r>
              <a:rPr kumimoji="1" lang="en-US" altLang="ja-JP" dirty="0" err="1" smtClean="0"/>
              <a:t>SuiteRec</a:t>
            </a:r>
            <a:r>
              <a:rPr kumimoji="1" lang="ja-JP" altLang="en-US" dirty="0" smtClean="0"/>
              <a:t>のインターフェスになります</a:t>
            </a:r>
            <a:endParaRPr kumimoji="1" lang="en-US" altLang="ja-JP" dirty="0" smtClean="0"/>
          </a:p>
          <a:p>
            <a:endParaRPr kumimoji="1" lang="en-US" altLang="ja-JP" dirty="0" smtClean="0"/>
          </a:p>
          <a:p>
            <a:r>
              <a:rPr kumimoji="1" lang="ja-JP" altLang="en-US" dirty="0" smtClean="0"/>
              <a:t>①は、開発者から与えられた入力コードが表示されます。そして②には、入力コードに対応する類似コードが表示され、③にはその類似度が表示されます</a:t>
            </a:r>
            <a:endParaRPr kumimoji="1" lang="en-US" altLang="ja-JP" dirty="0" smtClean="0"/>
          </a:p>
          <a:p>
            <a:endParaRPr kumimoji="1" lang="en-US" altLang="ja-JP" dirty="0" smtClean="0"/>
          </a:p>
          <a:p>
            <a:r>
              <a:rPr kumimoji="1" lang="ja-JP" altLang="en-US" dirty="0" smtClean="0"/>
              <a:t>④には、推薦されるテストコード内に含まれるテストスメルがハイライトされ、⑤は推薦されたテストコードが表示されます</a:t>
            </a:r>
            <a:endParaRPr kumimoji="1" lang="en-US" altLang="ja-JP" dirty="0" smtClean="0"/>
          </a:p>
          <a:p>
            <a:endParaRPr kumimoji="1" lang="en-US" altLang="ja-JP" dirty="0" smtClean="0"/>
          </a:p>
          <a:p>
            <a:r>
              <a:rPr kumimoji="1" lang="ja-JP" altLang="en-US" dirty="0" smtClean="0"/>
              <a:t>次に評価実験です</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23</a:t>
            </a:fld>
            <a:endParaRPr kumimoji="1" lang="ja-JP" altLang="en-US"/>
          </a:p>
        </p:txBody>
      </p:sp>
    </p:spTree>
    <p:extLst>
      <p:ext uri="{BB962C8B-B14F-4D97-AF65-F5344CB8AC3E}">
        <p14:creationId xmlns:p14="http://schemas.microsoft.com/office/powerpoint/2010/main" val="6351957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そこで，本研究では，オープンソースソフトウェアに存在する既存の品質の高いテストコードを推薦するツール</a:t>
            </a:r>
            <a:r>
              <a:rPr kumimoji="1" lang="en-US" altLang="ja-JP" dirty="0" err="1" smtClean="0"/>
              <a:t>SuiteRec</a:t>
            </a:r>
            <a:r>
              <a:rPr kumimoji="1" lang="ja-JP" altLang="en-US" dirty="0" err="1" smtClean="0"/>
              <a:t>を紹</a:t>
            </a:r>
            <a:r>
              <a:rPr kumimoji="1" lang="ja-JP" altLang="en-US" dirty="0" smtClean="0"/>
              <a:t>介します。</a:t>
            </a:r>
            <a:endParaRPr kumimoji="1" lang="en-US" altLang="ja-JP" dirty="0" smtClean="0"/>
          </a:p>
          <a:p>
            <a:endParaRPr kumimoji="1" lang="en-US" altLang="ja-JP" dirty="0" smtClean="0"/>
          </a:p>
          <a:p>
            <a:r>
              <a:rPr kumimoji="1" lang="ja-JP" altLang="en-US" dirty="0" smtClean="0"/>
              <a:t>既存テストの利用は，コーディング規約や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a:t>
            </a:r>
            <a:r>
              <a:rPr kumimoji="1" lang="en-US" altLang="ja-JP" dirty="0" err="1" smtClean="0"/>
              <a:t>SuiteRec</a:t>
            </a:r>
            <a:r>
              <a:rPr kumimoji="1" lang="ja-JP" altLang="en-US" dirty="0" smtClean="0"/>
              <a:t>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30</a:t>
            </a:fld>
            <a:endParaRPr kumimoji="1" lang="ja-JP" altLang="en-US"/>
          </a:p>
        </p:txBody>
      </p:sp>
    </p:spTree>
    <p:extLst>
      <p:ext uri="{BB962C8B-B14F-4D97-AF65-F5344CB8AC3E}">
        <p14:creationId xmlns:p14="http://schemas.microsoft.com/office/powerpoint/2010/main" val="42229031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そこで，本研究では，オープンソースソフトウェアに存在する既存の品質の高いテストコードを推薦するツール</a:t>
            </a:r>
            <a:r>
              <a:rPr kumimoji="1" lang="en-US" altLang="ja-JP" dirty="0" err="1" smtClean="0"/>
              <a:t>SuiteRec</a:t>
            </a:r>
            <a:r>
              <a:rPr kumimoji="1" lang="ja-JP" altLang="en-US" dirty="0" err="1" smtClean="0"/>
              <a:t>を紹</a:t>
            </a:r>
            <a:r>
              <a:rPr kumimoji="1" lang="ja-JP" altLang="en-US" dirty="0" smtClean="0"/>
              <a:t>介します。</a:t>
            </a:r>
            <a:endParaRPr kumimoji="1" lang="en-US" altLang="ja-JP" dirty="0" smtClean="0"/>
          </a:p>
          <a:p>
            <a:endParaRPr kumimoji="1" lang="en-US" altLang="ja-JP" dirty="0" smtClean="0"/>
          </a:p>
          <a:p>
            <a:r>
              <a:rPr kumimoji="1" lang="ja-JP" altLang="en-US" dirty="0" smtClean="0"/>
              <a:t>既存テストの利用は，コーディング規約や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a:t>
            </a:r>
            <a:r>
              <a:rPr kumimoji="1" lang="en-US" altLang="ja-JP" dirty="0" err="1" smtClean="0"/>
              <a:t>SuiteRec</a:t>
            </a:r>
            <a:r>
              <a:rPr kumimoji="1" lang="ja-JP" altLang="en-US" dirty="0" smtClean="0"/>
              <a:t>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31</a:t>
            </a:fld>
            <a:endParaRPr kumimoji="1" lang="ja-JP" altLang="en-US"/>
          </a:p>
        </p:txBody>
      </p:sp>
    </p:spTree>
    <p:extLst>
      <p:ext uri="{BB962C8B-B14F-4D97-AF65-F5344CB8AC3E}">
        <p14:creationId xmlns:p14="http://schemas.microsoft.com/office/powerpoint/2010/main" val="16313637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本研究では、</a:t>
            </a:r>
            <a:r>
              <a:rPr kumimoji="1" lang="en-US" altLang="ja-JP" dirty="0" err="1" smtClean="0"/>
              <a:t>SuiteRec</a:t>
            </a:r>
            <a:r>
              <a:rPr kumimoji="1" lang="ja-JP" altLang="en-US" dirty="0" smtClean="0"/>
              <a:t>の有用性を定量的および定性的に評価するために、</a:t>
            </a:r>
            <a:r>
              <a:rPr kumimoji="1" lang="en-US" altLang="ja-JP" dirty="0" smtClean="0"/>
              <a:t>2</a:t>
            </a:r>
            <a:r>
              <a:rPr kumimoji="1" lang="ja-JP" altLang="en-US" dirty="0" err="1" smtClean="0"/>
              <a:t>つの</a:t>
            </a:r>
            <a:r>
              <a:rPr kumimoji="1" lang="ja-JP" altLang="en-US" dirty="0" smtClean="0"/>
              <a:t>評価実験を実施しました。</a:t>
            </a:r>
            <a:endParaRPr kumimoji="1" lang="en-US" altLang="ja-JP" dirty="0" smtClean="0"/>
          </a:p>
          <a:p>
            <a:endParaRPr kumimoji="1" lang="en-US" altLang="ja-JP" dirty="0" smtClean="0"/>
          </a:p>
          <a:p>
            <a:r>
              <a:rPr kumimoji="1" lang="ja-JP" altLang="en-US" dirty="0" smtClean="0"/>
              <a:t>ただ、本発表では、時間の都合上</a:t>
            </a:r>
            <a:r>
              <a:rPr kumimoji="1" lang="en-US" altLang="ja-JP" dirty="0" smtClean="0"/>
              <a:t>2</a:t>
            </a:r>
            <a:r>
              <a:rPr kumimoji="1" lang="ja-JP" altLang="en-US" dirty="0" err="1" smtClean="0"/>
              <a:t>つの</a:t>
            </a:r>
            <a:r>
              <a:rPr kumimoji="1" lang="ja-JP" altLang="en-US" dirty="0" smtClean="0"/>
              <a:t>実験の内、評価実験</a:t>
            </a:r>
            <a:r>
              <a:rPr kumimoji="1" lang="en-US" altLang="ja-JP" dirty="0" smtClean="0"/>
              <a:t>1</a:t>
            </a:r>
            <a:r>
              <a:rPr kumimoji="1" lang="ja-JP" altLang="en-US" dirty="0" smtClean="0"/>
              <a:t>のテストコード作成支援に関する実験だけを報告させていただきます。</a:t>
            </a:r>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32</a:t>
            </a:fld>
            <a:endParaRPr kumimoji="1" lang="ja-JP" altLang="en-US"/>
          </a:p>
        </p:txBody>
      </p:sp>
    </p:spTree>
    <p:extLst>
      <p:ext uri="{BB962C8B-B14F-4D97-AF65-F5344CB8AC3E}">
        <p14:creationId xmlns:p14="http://schemas.microsoft.com/office/powerpoint/2010/main" val="38106873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33</a:t>
            </a:fld>
            <a:endParaRPr kumimoji="1" lang="ja-JP" altLang="en-US"/>
          </a:p>
        </p:txBody>
      </p:sp>
    </p:spTree>
    <p:extLst>
      <p:ext uri="{BB962C8B-B14F-4D97-AF65-F5344CB8AC3E}">
        <p14:creationId xmlns:p14="http://schemas.microsoft.com/office/powerpoint/2010/main" val="2737959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en-US" altLang="ja-JP" sz="1200" dirty="0" smtClean="0">
                <a:latin typeface="メイリオ" panose="020B0604030504040204" pitchFamily="50" charset="-128"/>
                <a:ea typeface="メイリオ" panose="020B0604030504040204" pitchFamily="50" charset="-128"/>
              </a:rPr>
              <a:t>3</a:t>
            </a:r>
            <a:r>
              <a:rPr lang="ja-JP" altLang="en-US" sz="1200" dirty="0" err="1" smtClean="0">
                <a:latin typeface="メイリオ" panose="020B0604030504040204" pitchFamily="50" charset="-128"/>
                <a:ea typeface="メイリオ" panose="020B0604030504040204" pitchFamily="50" charset="-128"/>
              </a:rPr>
              <a:t>つの</a:t>
            </a:r>
            <a:r>
              <a:rPr lang="ja-JP" altLang="en-US" sz="1200" dirty="0" smtClean="0">
                <a:latin typeface="メイリオ" panose="020B0604030504040204" pitchFamily="50" charset="-128"/>
                <a:ea typeface="メイリオ" panose="020B0604030504040204" pitchFamily="50" charset="-128"/>
              </a:rPr>
              <a:t>タスクの内、</a:t>
            </a:r>
            <a:r>
              <a:rPr lang="en-US" altLang="ja-JP" sz="1200" dirty="0" smtClean="0">
                <a:latin typeface="メイリオ" panose="020B0604030504040204" pitchFamily="50" charset="-128"/>
                <a:ea typeface="メイリオ" panose="020B0604030504040204" pitchFamily="50" charset="-128"/>
              </a:rPr>
              <a:t>2</a:t>
            </a:r>
            <a:r>
              <a:rPr lang="ja-JP" altLang="en-US" sz="1200" dirty="0" err="1" smtClean="0">
                <a:latin typeface="メイリオ" panose="020B0604030504040204" pitchFamily="50" charset="-128"/>
                <a:ea typeface="メイリオ" panose="020B0604030504040204" pitchFamily="50" charset="-128"/>
              </a:rPr>
              <a:t>つの</a:t>
            </a:r>
            <a:r>
              <a:rPr lang="ja-JP" altLang="en-US" sz="1200" dirty="0" smtClean="0">
                <a:latin typeface="メイリオ" panose="020B0604030504040204" pitchFamily="50" charset="-128"/>
                <a:ea typeface="メイリオ" panose="020B0604030504040204" pitchFamily="50" charset="-128"/>
              </a:rPr>
              <a:t>タスクでは、</a:t>
            </a:r>
            <a:r>
              <a:rPr kumimoji="1" lang="en-US" altLang="ja-JP" dirty="0" err="1" smtClean="0"/>
              <a:t>SuiRec</a:t>
            </a:r>
            <a:r>
              <a:rPr kumimoji="1" lang="ja-JP" altLang="en-US" dirty="0" smtClean="0"/>
              <a:t>を利用した場合の方が、タスク完了までの時間が長いことが分かります。 </a:t>
            </a:r>
            <a:endParaRPr kumimoji="1" lang="en-US" altLang="ja-JP" dirty="0" smtClean="0"/>
          </a:p>
          <a:p>
            <a:endParaRPr kumimoji="1" lang="en-US" altLang="ja-JP" dirty="0" smtClean="0"/>
          </a:p>
          <a:p>
            <a:r>
              <a:rPr kumimoji="1" lang="en-US" altLang="ja-JP" b="1" dirty="0" err="1" smtClean="0"/>
              <a:t>SuiteRec</a:t>
            </a:r>
            <a:r>
              <a:rPr kumimoji="1" lang="ja-JP" altLang="en-US" b="1" dirty="0" smtClean="0"/>
              <a:t>を利用した場合に、時間がかかる原因として、開発者は、推薦される複数のテストコードを理解し、再利用する際に変更をしなければならないことが考えられます。</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endParaRPr kumimoji="1" lang="en-US" altLang="ja-JP" dirty="0" smtClean="0"/>
          </a:p>
          <a:p>
            <a:endParaRPr kumimoji="1" lang="en-US" altLang="ja-JP" dirty="0" smtClean="0"/>
          </a:p>
          <a:p>
            <a:r>
              <a:rPr kumimoji="1" lang="ja-JP" altLang="en-US" dirty="0" smtClean="0"/>
              <a:t>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34</a:t>
            </a:fld>
            <a:endParaRPr kumimoji="1" lang="ja-JP" altLang="en-US"/>
          </a:p>
        </p:txBody>
      </p:sp>
    </p:spTree>
    <p:extLst>
      <p:ext uri="{BB962C8B-B14F-4D97-AF65-F5344CB8AC3E}">
        <p14:creationId xmlns:p14="http://schemas.microsoft.com/office/powerpoint/2010/main" val="42430545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en-US" altLang="ja-JP" sz="1200" dirty="0" smtClean="0">
                <a:latin typeface="メイリオ" panose="020B0604030504040204" pitchFamily="50" charset="-128"/>
                <a:ea typeface="メイリオ" panose="020B0604030504040204" pitchFamily="50" charset="-128"/>
              </a:rPr>
              <a:t>Task1</a:t>
            </a:r>
            <a:r>
              <a:rPr lang="ja-JP" altLang="en-US" sz="1200" dirty="0" smtClean="0">
                <a:latin typeface="メイリオ" panose="020B0604030504040204" pitchFamily="50" charset="-128"/>
                <a:ea typeface="メイリオ" panose="020B0604030504040204" pitchFamily="50" charset="-128"/>
              </a:rPr>
              <a:t>と</a:t>
            </a:r>
            <a:r>
              <a:rPr lang="en-US" altLang="ja-JP" sz="1200" dirty="0" smtClean="0">
                <a:latin typeface="メイリオ" panose="020B0604030504040204" pitchFamily="50" charset="-128"/>
                <a:ea typeface="メイリオ" panose="020B0604030504040204" pitchFamily="50" charset="-128"/>
              </a:rPr>
              <a:t>Task3</a:t>
            </a:r>
            <a:r>
              <a:rPr lang="ja-JP" altLang="en-US" sz="1200" dirty="0" smtClean="0">
                <a:latin typeface="メイリオ" panose="020B0604030504040204" pitchFamily="50" charset="-128"/>
                <a:ea typeface="メイリオ" panose="020B0604030504040204" pitchFamily="50" charset="-128"/>
              </a:rPr>
              <a:t>は、</a:t>
            </a:r>
            <a:r>
              <a:rPr kumimoji="1" lang="en-US" altLang="ja-JP" dirty="0" err="1" smtClean="0"/>
              <a:t>SuiRec</a:t>
            </a:r>
            <a:r>
              <a:rPr kumimoji="1" lang="ja-JP" altLang="en-US" dirty="0" smtClean="0"/>
              <a:t>を利用した場合の方が、タスク完了までの時間が長いことが分かります。 </a:t>
            </a:r>
            <a:endParaRPr kumimoji="1" lang="en-US" altLang="ja-JP" dirty="0" smtClean="0"/>
          </a:p>
          <a:p>
            <a:endParaRPr kumimoji="1" lang="en-US" altLang="ja-JP" dirty="0" smtClean="0"/>
          </a:p>
          <a:p>
            <a:r>
              <a:rPr kumimoji="1" lang="en-US" altLang="ja-JP" b="1" dirty="0" err="1" smtClean="0"/>
              <a:t>SuiteRec</a:t>
            </a:r>
            <a:r>
              <a:rPr kumimoji="1" lang="ja-JP" altLang="en-US" b="1" dirty="0" smtClean="0"/>
              <a:t>を利用した場合に、時間がかかる原因として、開発者は、推薦される複数のテストコードを理解し、再利用する際に変更をしなければならないことが考えられます。</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endParaRPr kumimoji="1" lang="en-US" altLang="ja-JP" dirty="0" smtClean="0"/>
          </a:p>
          <a:p>
            <a:endParaRPr kumimoji="1" lang="en-US" altLang="ja-JP" dirty="0" smtClean="0"/>
          </a:p>
          <a:p>
            <a:r>
              <a:rPr kumimoji="1" lang="ja-JP" altLang="en-US" dirty="0" smtClean="0"/>
              <a:t>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35</a:t>
            </a:fld>
            <a:endParaRPr kumimoji="1" lang="ja-JP" altLang="en-US"/>
          </a:p>
        </p:txBody>
      </p:sp>
    </p:spTree>
    <p:extLst>
      <p:ext uri="{BB962C8B-B14F-4D97-AF65-F5344CB8AC3E}">
        <p14:creationId xmlns:p14="http://schemas.microsoft.com/office/powerpoint/2010/main" val="3751194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そのため、テスト工程を支援するために、現在までにこのように様々なテストコード自動生成ツールが提案されてきました。</a:t>
            </a:r>
            <a:endParaRPr kumimoji="1" lang="en-US" altLang="ja-JP" dirty="0" smtClean="0"/>
          </a:p>
          <a:p>
            <a:endParaRPr kumimoji="1" lang="en-US" altLang="ja-JP" dirty="0" smtClean="0"/>
          </a:p>
          <a:p>
            <a:r>
              <a:rPr kumimoji="1" lang="ja-JP" altLang="en-US" dirty="0" smtClean="0"/>
              <a:t>この中でも、</a:t>
            </a:r>
            <a:r>
              <a:rPr kumimoji="1" lang="en-US" altLang="ja-JP" dirty="0" err="1" smtClean="0"/>
              <a:t>EvoSuite</a:t>
            </a:r>
            <a:r>
              <a:rPr kumimoji="1" lang="ja-JP" altLang="en-US" dirty="0" smtClean="0"/>
              <a:t>は記号実行と探索ベースの手法を実装したツールであり、単体テスト自動生成における最先端のツールとなっています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これらの既存の自動生成ツールを利用することで、開発者のテスト作成コストを削減し、短期間でテストコードを作成することができます。</a:t>
            </a:r>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a:t>
            </a:fld>
            <a:endParaRPr kumimoji="1" lang="ja-JP" altLang="en-US"/>
          </a:p>
        </p:txBody>
      </p:sp>
    </p:spTree>
    <p:extLst>
      <p:ext uri="{BB962C8B-B14F-4D97-AF65-F5344CB8AC3E}">
        <p14:creationId xmlns:p14="http://schemas.microsoft.com/office/powerpoint/2010/main" val="11344560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本研究では、</a:t>
            </a:r>
            <a:r>
              <a:rPr kumimoji="1" lang="en-US" altLang="ja-JP" dirty="0" err="1" smtClean="0"/>
              <a:t>SuiteRec</a:t>
            </a:r>
            <a:r>
              <a:rPr kumimoji="1" lang="ja-JP" altLang="en-US" dirty="0" smtClean="0"/>
              <a:t>の有用性を定量的および定性的に評価するために、</a:t>
            </a:r>
            <a:r>
              <a:rPr kumimoji="1" lang="en-US" altLang="ja-JP" dirty="0" smtClean="0"/>
              <a:t>2</a:t>
            </a:r>
            <a:r>
              <a:rPr kumimoji="1" lang="ja-JP" altLang="en-US" dirty="0" err="1" smtClean="0"/>
              <a:t>つの</a:t>
            </a:r>
            <a:r>
              <a:rPr kumimoji="1" lang="ja-JP" altLang="en-US" dirty="0" smtClean="0"/>
              <a:t>評価実験を実施しました。</a:t>
            </a:r>
            <a:endParaRPr kumimoji="1" lang="en-US" altLang="ja-JP" dirty="0" smtClean="0"/>
          </a:p>
          <a:p>
            <a:endParaRPr kumimoji="1" lang="en-US" altLang="ja-JP" dirty="0" smtClean="0"/>
          </a:p>
          <a:p>
            <a:r>
              <a:rPr kumimoji="1" lang="en-US" altLang="ja-JP" dirty="0" smtClean="0"/>
              <a:t>1</a:t>
            </a:r>
            <a:r>
              <a:rPr kumimoji="1" lang="ja-JP" altLang="en-US" dirty="0" smtClean="0"/>
              <a:t>つ目の評価実験</a:t>
            </a:r>
            <a:r>
              <a:rPr kumimoji="1" lang="en-US" altLang="ja-JP" dirty="0" smtClean="0"/>
              <a:t>1</a:t>
            </a:r>
            <a:r>
              <a:rPr kumimoji="1" lang="ja-JP" altLang="en-US" dirty="0" smtClean="0"/>
              <a:t>では、テストコードの作成支援に関する実験ということで、カバレッジや作成時間、テストスメルを基に定量的に評価しました。</a:t>
            </a:r>
            <a:endParaRPr kumimoji="1" lang="en-US" altLang="ja-JP" dirty="0" smtClean="0"/>
          </a:p>
          <a:p>
            <a:endParaRPr kumimoji="1" lang="en-US" altLang="ja-JP" dirty="0" smtClean="0"/>
          </a:p>
          <a:p>
            <a:r>
              <a:rPr kumimoji="1" lang="ja-JP" altLang="en-US" dirty="0" smtClean="0"/>
              <a:t>ただ、本発表では、時間の都合上</a:t>
            </a:r>
            <a:r>
              <a:rPr kumimoji="1" lang="en-US" altLang="ja-JP" dirty="0" smtClean="0"/>
              <a:t>2</a:t>
            </a:r>
            <a:r>
              <a:rPr kumimoji="1" lang="ja-JP" altLang="en-US" dirty="0" err="1" smtClean="0"/>
              <a:t>つの</a:t>
            </a:r>
            <a:r>
              <a:rPr kumimoji="1" lang="ja-JP" altLang="en-US" dirty="0" smtClean="0"/>
              <a:t>実験の内、評価実験</a:t>
            </a:r>
            <a:r>
              <a:rPr kumimoji="1" lang="en-US" altLang="ja-JP" dirty="0" smtClean="0"/>
              <a:t>1</a:t>
            </a:r>
            <a:r>
              <a:rPr kumimoji="1" lang="ja-JP" altLang="en-US" dirty="0" smtClean="0"/>
              <a:t>のテストコード作成支援に関する実験だけを報告させていただきます。</a:t>
            </a:r>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36</a:t>
            </a:fld>
            <a:endParaRPr kumimoji="1" lang="ja-JP" altLang="en-US"/>
          </a:p>
        </p:txBody>
      </p:sp>
    </p:spTree>
    <p:extLst>
      <p:ext uri="{BB962C8B-B14F-4D97-AF65-F5344CB8AC3E}">
        <p14:creationId xmlns:p14="http://schemas.microsoft.com/office/powerpoint/2010/main" val="36572665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向上させることを目的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37</a:t>
            </a:fld>
            <a:endParaRPr kumimoji="1" lang="ja-JP" altLang="en-US"/>
          </a:p>
        </p:txBody>
      </p:sp>
    </p:spTree>
    <p:extLst>
      <p:ext uri="{BB962C8B-B14F-4D97-AF65-F5344CB8AC3E}">
        <p14:creationId xmlns:p14="http://schemas.microsoft.com/office/powerpoint/2010/main" val="28901897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向上させることを目的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38</a:t>
            </a:fld>
            <a:endParaRPr kumimoji="1" lang="ja-JP" altLang="en-US"/>
          </a:p>
        </p:txBody>
      </p:sp>
    </p:spTree>
    <p:extLst>
      <p:ext uri="{BB962C8B-B14F-4D97-AF65-F5344CB8AC3E}">
        <p14:creationId xmlns:p14="http://schemas.microsoft.com/office/powerpoint/2010/main" val="34890068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a:t>
            </a:r>
            <a:endParaRPr kumimoji="1" lang="en-US" altLang="ja-JP" dirty="0" smtClean="0"/>
          </a:p>
          <a:p>
            <a:endParaRPr kumimoji="1" lang="en-US" altLang="ja-JP" dirty="0" smtClean="0"/>
          </a:p>
          <a:p>
            <a:r>
              <a:rPr kumimoji="1" lang="ja-JP" altLang="en-US" dirty="0" smtClean="0"/>
              <a:t>自動生成されたテストコードは、テスト対象コードの作成経緯や意図に基づいて生成されていないので開発者にとって理解しにくいということや</a:t>
            </a:r>
            <a:endParaRPr kumimoji="1" lang="en-US" altLang="ja-JP" dirty="0" smtClean="0"/>
          </a:p>
          <a:p>
            <a:endParaRPr kumimoji="1" lang="en-US" altLang="ja-JP" dirty="0" smtClean="0"/>
          </a:p>
          <a:p>
            <a:r>
              <a:rPr kumimoji="1" lang="ja-JP" altLang="en-US" dirty="0" smtClean="0"/>
              <a:t>開発者は自動生成されたテストコードを信用していない</a:t>
            </a:r>
            <a:endParaRPr kumimoji="1" lang="en-US" altLang="ja-JP" dirty="0" smtClean="0"/>
          </a:p>
          <a:p>
            <a:endParaRPr kumimoji="1" lang="en-US" altLang="ja-JP" dirty="0" smtClean="0"/>
          </a:p>
          <a:p>
            <a:r>
              <a:rPr kumimoji="1" lang="ja-JP" altLang="en-US" dirty="0" smtClean="0"/>
              <a:t>ということが挙げられます．</a:t>
            </a:r>
            <a:endParaRPr kumimoji="1" lang="en-US" altLang="ja-JP" dirty="0" smtClean="0"/>
          </a:p>
          <a:p>
            <a:endParaRPr kumimoji="1" lang="en-US" altLang="ja-JP" dirty="0" smtClean="0"/>
          </a:p>
          <a:p>
            <a:r>
              <a:rPr kumimoji="1" lang="ja-JP" altLang="en-US" dirty="0" smtClean="0"/>
              <a:t>一般に，</a:t>
            </a:r>
            <a:r>
              <a:rPr kumimoji="1" lang="ja-JP" altLang="en-US" b="1" dirty="0" smtClean="0"/>
              <a:t>テストコードのメンテナンスにかかる継続的なコストは，テストコードの作成コストをはるかに上回るため，はじめから保守性に優れたテストコードの作成を支援する必要があります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39</a:t>
            </a:fld>
            <a:endParaRPr kumimoji="1" lang="ja-JP" altLang="en-US"/>
          </a:p>
        </p:txBody>
      </p:sp>
    </p:spTree>
    <p:extLst>
      <p:ext uri="{BB962C8B-B14F-4D97-AF65-F5344CB8AC3E}">
        <p14:creationId xmlns:p14="http://schemas.microsoft.com/office/powerpoint/2010/main" val="5245801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出された類似コード片に対応するテストコードをデータベースから検索します</a:t>
            </a:r>
            <a:endParaRPr kumimoji="1" lang="en-US" altLang="ja-JP" dirty="0" smtClean="0"/>
          </a:p>
          <a:p>
            <a:endParaRPr kumimoji="1" lang="en-US" altLang="ja-JP" dirty="0" smtClean="0"/>
          </a:p>
          <a:p>
            <a:r>
              <a:rPr kumimoji="1" lang="ja-JP" altLang="en-US" dirty="0" smtClean="0"/>
              <a:t>そこで、データベースからテストコードを検索するために、テスト対象コードとテストコードをこのように</a:t>
            </a:r>
            <a:r>
              <a:rPr kumimoji="1" lang="en-US" altLang="ja-JP" dirty="0" smtClean="0"/>
              <a:t>3</a:t>
            </a:r>
            <a:r>
              <a:rPr kumimoji="1" lang="ja-JP" altLang="en-US" dirty="0" smtClean="0"/>
              <a:t>つフェーズで対応付けを行います。</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en-US" altLang="ja-JP" b="1" dirty="0" smtClean="0"/>
              <a:t>JUnit</a:t>
            </a:r>
            <a:r>
              <a:rPr kumimoji="1" lang="ja-JP" altLang="en-US" b="1" dirty="0" smtClean="0"/>
              <a:t>の命名規則に従って、テストクラス名から</a:t>
            </a:r>
            <a:r>
              <a:rPr kumimoji="1" lang="en-US" altLang="ja-JP" b="1" dirty="0" smtClean="0"/>
              <a:t>”Test”</a:t>
            </a:r>
            <a:r>
              <a:rPr kumimoji="1" lang="ja-JP" altLang="en-US" b="1" dirty="0" smtClean="0"/>
              <a:t>という文字列を除いたクラス名がテスト対象クラスになります</a:t>
            </a:r>
            <a:endParaRPr kumimoji="1" lang="en-US" altLang="ja-JP" b="1" dirty="0" smtClean="0"/>
          </a:p>
          <a:p>
            <a:endParaRPr kumimoji="1" lang="en-US" altLang="ja-JP" dirty="0" smtClean="0"/>
          </a:p>
          <a:p>
            <a:r>
              <a:rPr kumimoji="1" lang="ja-JP" altLang="en-US" dirty="0" smtClean="0"/>
              <a:t>次に、フェーズ</a:t>
            </a:r>
            <a:r>
              <a:rPr kumimoji="1" lang="en-US" altLang="ja-JP" dirty="0" smtClean="0"/>
              <a:t>2</a:t>
            </a:r>
            <a:r>
              <a:rPr kumimoji="1" lang="ja-JP" altLang="en-US" dirty="0" smtClean="0"/>
              <a:t>では、テストコード内のメソッド呼び出しを確認します。一般的に単体テストでは、このようにテストコード内で、対象オブジェクトの生成を行い、対象メソッドを呼び出して実行します。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したがって、テストコードを静的解析し、対象のメソッド呼び出しを取得することで対象コードとテストコードを対応付けます。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ただし、テストメソッド内では、複数のテスト対象のメソッドが呼び出されていることも考えられるので、フェーズ</a:t>
            </a:r>
            <a:r>
              <a:rPr kumimoji="1" lang="en-US" altLang="ja-JP" dirty="0" smtClean="0"/>
              <a:t>3</a:t>
            </a:r>
            <a:r>
              <a:rPr kumimoji="1" lang="ja-JP" altLang="en-US" dirty="0" smtClean="0"/>
              <a:t>では、テストメソッドと対象メソッドの比較も行います</a:t>
            </a:r>
            <a:endParaRPr kumimoji="1" lang="en-US" altLang="ja-JP" dirty="0" smtClean="0"/>
          </a:p>
          <a:p>
            <a:endParaRPr kumimoji="1" lang="en-US" altLang="ja-JP" dirty="0" smtClean="0"/>
          </a:p>
          <a:p>
            <a:r>
              <a:rPr lang="ja-JP" altLang="en-US" dirty="0" smtClean="0"/>
              <a:t>具体的には、テストメソッドの名前を区切り文字や大文字で分割し，対象メソッド名と部分一致した時対応付けを行いました</a:t>
            </a:r>
            <a:r>
              <a:rPr kumimoji="1" lang="ja-JP" altLang="en-US" dirty="0" smtClean="0"/>
              <a:t>、対応付けをしました。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41</a:t>
            </a:fld>
            <a:endParaRPr kumimoji="1" lang="ja-JP" altLang="en-US"/>
          </a:p>
        </p:txBody>
      </p:sp>
    </p:spTree>
    <p:extLst>
      <p:ext uri="{BB962C8B-B14F-4D97-AF65-F5344CB8AC3E}">
        <p14:creationId xmlns:p14="http://schemas.microsoft.com/office/powerpoint/2010/main" val="32769882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42</a:t>
            </a:fld>
            <a:endParaRPr kumimoji="1" lang="ja-JP" altLang="en-US"/>
          </a:p>
        </p:txBody>
      </p:sp>
    </p:spTree>
    <p:extLst>
      <p:ext uri="{BB962C8B-B14F-4D97-AF65-F5344CB8AC3E}">
        <p14:creationId xmlns:p14="http://schemas.microsoft.com/office/powerpoint/2010/main" val="24360451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43</a:t>
            </a:fld>
            <a:endParaRPr kumimoji="1" lang="ja-JP" altLang="en-US"/>
          </a:p>
        </p:txBody>
      </p:sp>
    </p:spTree>
    <p:extLst>
      <p:ext uri="{BB962C8B-B14F-4D97-AF65-F5344CB8AC3E}">
        <p14:creationId xmlns:p14="http://schemas.microsoft.com/office/powerpoint/2010/main" val="12452178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44</a:t>
            </a:fld>
            <a:endParaRPr kumimoji="1" lang="ja-JP" altLang="en-US"/>
          </a:p>
        </p:txBody>
      </p:sp>
    </p:spTree>
    <p:extLst>
      <p:ext uri="{BB962C8B-B14F-4D97-AF65-F5344CB8AC3E}">
        <p14:creationId xmlns:p14="http://schemas.microsoft.com/office/powerpoint/2010/main" val="3970211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45</a:t>
            </a:fld>
            <a:endParaRPr kumimoji="1" lang="ja-JP" altLang="en-US"/>
          </a:p>
        </p:txBody>
      </p:sp>
    </p:spTree>
    <p:extLst>
      <p:ext uri="{BB962C8B-B14F-4D97-AF65-F5344CB8AC3E}">
        <p14:creationId xmlns:p14="http://schemas.microsoft.com/office/powerpoint/2010/main" val="18873809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46</a:t>
            </a:fld>
            <a:endParaRPr kumimoji="1" lang="ja-JP" altLang="en-US"/>
          </a:p>
        </p:txBody>
      </p:sp>
    </p:spTree>
    <p:extLst>
      <p:ext uri="{BB962C8B-B14F-4D97-AF65-F5344CB8AC3E}">
        <p14:creationId xmlns:p14="http://schemas.microsoft.com/office/powerpoint/2010/main" val="2448013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en-US" altLang="ja-JP" dirty="0" smtClean="0"/>
          </a:p>
          <a:p>
            <a:r>
              <a:rPr kumimoji="1" lang="ja-JP" altLang="en-US" dirty="0" smtClean="0"/>
              <a:t>自動生成されたテストコードは、テスト対象コードの作成経緯や意図に基づいて生成されていないので開発者にとって理解しにくいということや</a:t>
            </a:r>
            <a:endParaRPr kumimoji="1" lang="en-US" altLang="ja-JP" dirty="0" smtClean="0"/>
          </a:p>
          <a:p>
            <a:endParaRPr kumimoji="1" lang="en-US" altLang="ja-JP" dirty="0" smtClean="0"/>
          </a:p>
          <a:p>
            <a:r>
              <a:rPr kumimoji="1" lang="ja-JP" altLang="en-US" dirty="0" smtClean="0"/>
              <a:t>開発者は自動生成されたテストコードを信用していない</a:t>
            </a:r>
            <a:endParaRPr kumimoji="1" lang="en-US" altLang="ja-JP" dirty="0" smtClean="0"/>
          </a:p>
          <a:p>
            <a:r>
              <a:rPr kumimoji="1" lang="en-US" altLang="ja-JP" dirty="0" smtClean="0"/>
              <a:t>	</a:t>
            </a:r>
          </a:p>
          <a:p>
            <a:r>
              <a:rPr kumimoji="1" lang="ja-JP" altLang="en-US" dirty="0" smtClean="0"/>
              <a:t>ということが挙げられます．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このような原因から開発者はテストが失敗した時、その原因を特定するのが難しくなります</a:t>
            </a:r>
            <a:endParaRPr kumimoji="1" lang="en-US" altLang="ja-JP" dirty="0" smtClean="0"/>
          </a:p>
          <a:p>
            <a:endParaRPr kumimoji="1" lang="en-US" altLang="ja-JP" dirty="0" smtClean="0"/>
          </a:p>
          <a:p>
            <a:r>
              <a:rPr kumimoji="1" lang="ja-JP" altLang="en-US" dirty="0" smtClean="0"/>
              <a:t>一般に，</a:t>
            </a:r>
            <a:r>
              <a:rPr kumimoji="1" lang="ja-JP" altLang="en-US" b="1" dirty="0" smtClean="0"/>
              <a:t>テストコードのメンテナンスにかかる継続的なコストは，テストコードの作成コストをはるかに上回るため，はじめから保守性に優れたテストコードの作成を支援する必要があります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a:t>
            </a:fld>
            <a:endParaRPr kumimoji="1" lang="ja-JP" altLang="en-US"/>
          </a:p>
        </p:txBody>
      </p:sp>
    </p:spTree>
    <p:extLst>
      <p:ext uri="{BB962C8B-B14F-4D97-AF65-F5344CB8AC3E}">
        <p14:creationId xmlns:p14="http://schemas.microsoft.com/office/powerpoint/2010/main" val="25982718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47</a:t>
            </a:fld>
            <a:endParaRPr kumimoji="1" lang="ja-JP" altLang="en-US"/>
          </a:p>
        </p:txBody>
      </p:sp>
    </p:spTree>
    <p:extLst>
      <p:ext uri="{BB962C8B-B14F-4D97-AF65-F5344CB8AC3E}">
        <p14:creationId xmlns:p14="http://schemas.microsoft.com/office/powerpoint/2010/main" val="23676645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48</a:t>
            </a:fld>
            <a:endParaRPr kumimoji="1" lang="ja-JP" altLang="en-US"/>
          </a:p>
        </p:txBody>
      </p:sp>
    </p:spTree>
    <p:extLst>
      <p:ext uri="{BB962C8B-B14F-4D97-AF65-F5344CB8AC3E}">
        <p14:creationId xmlns:p14="http://schemas.microsoft.com/office/powerpoint/2010/main" val="10488542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49</a:t>
            </a:fld>
            <a:endParaRPr kumimoji="1" lang="ja-JP" altLang="en-US"/>
          </a:p>
        </p:txBody>
      </p:sp>
    </p:spTree>
    <p:extLst>
      <p:ext uri="{BB962C8B-B14F-4D97-AF65-F5344CB8AC3E}">
        <p14:creationId xmlns:p14="http://schemas.microsoft.com/office/powerpoint/2010/main" val="2266851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そこで，この課題の解決するために，本研究では，既存の高品質のテストコードを推薦し再利用することで開発者を支援することを目的としています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推薦手法の基本アイディアは，類似するソースコード間でのテスト再利用です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50</a:t>
            </a:fld>
            <a:endParaRPr kumimoji="1" lang="ja-JP" altLang="en-US"/>
          </a:p>
        </p:txBody>
      </p:sp>
    </p:spTree>
    <p:extLst>
      <p:ext uri="{BB962C8B-B14F-4D97-AF65-F5344CB8AC3E}">
        <p14:creationId xmlns:p14="http://schemas.microsoft.com/office/powerpoint/2010/main" val="41719008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53</a:t>
            </a:fld>
            <a:endParaRPr kumimoji="1" lang="ja-JP" altLang="en-US"/>
          </a:p>
        </p:txBody>
      </p:sp>
    </p:spTree>
    <p:extLst>
      <p:ext uri="{BB962C8B-B14F-4D97-AF65-F5344CB8AC3E}">
        <p14:creationId xmlns:p14="http://schemas.microsoft.com/office/powerpoint/2010/main" val="42112711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54</a:t>
            </a:fld>
            <a:endParaRPr kumimoji="1" lang="ja-JP" altLang="en-US"/>
          </a:p>
        </p:txBody>
      </p:sp>
    </p:spTree>
    <p:extLst>
      <p:ext uri="{BB962C8B-B14F-4D97-AF65-F5344CB8AC3E}">
        <p14:creationId xmlns:p14="http://schemas.microsoft.com/office/powerpoint/2010/main" val="13956266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55</a:t>
            </a:fld>
            <a:endParaRPr kumimoji="1" lang="ja-JP" altLang="en-US"/>
          </a:p>
        </p:txBody>
      </p:sp>
    </p:spTree>
    <p:extLst>
      <p:ext uri="{BB962C8B-B14F-4D97-AF65-F5344CB8AC3E}">
        <p14:creationId xmlns:p14="http://schemas.microsoft.com/office/powerpoint/2010/main" val="35269752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58</a:t>
            </a:fld>
            <a:endParaRPr kumimoji="1" lang="ja-JP" altLang="en-US"/>
          </a:p>
        </p:txBody>
      </p:sp>
    </p:spTree>
    <p:extLst>
      <p:ext uri="{BB962C8B-B14F-4D97-AF65-F5344CB8AC3E}">
        <p14:creationId xmlns:p14="http://schemas.microsoft.com/office/powerpoint/2010/main" val="6343083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59</a:t>
            </a:fld>
            <a:endParaRPr kumimoji="1" lang="ja-JP" altLang="en-US"/>
          </a:p>
        </p:txBody>
      </p:sp>
    </p:spTree>
    <p:extLst>
      <p:ext uri="{BB962C8B-B14F-4D97-AF65-F5344CB8AC3E}">
        <p14:creationId xmlns:p14="http://schemas.microsoft.com/office/powerpoint/2010/main" val="18354967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60</a:t>
            </a:fld>
            <a:endParaRPr kumimoji="1" lang="ja-JP" altLang="en-US"/>
          </a:p>
        </p:txBody>
      </p:sp>
    </p:spTree>
    <p:extLst>
      <p:ext uri="{BB962C8B-B14F-4D97-AF65-F5344CB8AC3E}">
        <p14:creationId xmlns:p14="http://schemas.microsoft.com/office/powerpoint/2010/main" val="1699511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a:t>
            </a:r>
            <a:r>
              <a:rPr kumimoji="1" lang="ja-JP" altLang="en-US" dirty="0" smtClean="0"/>
              <a:t>，</a:t>
            </a:r>
            <a:r>
              <a:rPr kumimoji="1" lang="en-US" altLang="ja-JP" dirty="0" smtClean="0"/>
              <a:t>OSS</a:t>
            </a:r>
            <a:r>
              <a:rPr kumimoji="1" lang="ja-JP" altLang="en-US" dirty="0" smtClean="0"/>
              <a:t>に</a:t>
            </a:r>
            <a:r>
              <a:rPr kumimoji="1" lang="ja-JP" altLang="en-US" dirty="0" smtClean="0"/>
              <a:t>存在する既存の品質の高いテストコードを推薦するツール</a:t>
            </a:r>
            <a:r>
              <a:rPr kumimoji="1" lang="en-US" altLang="ja-JP" dirty="0" err="1" smtClean="0"/>
              <a:t>SuiteRec</a:t>
            </a:r>
            <a:r>
              <a:rPr kumimoji="1" lang="ja-JP" altLang="en-US" dirty="0" err="1" smtClean="0"/>
              <a:t>を紹</a:t>
            </a:r>
            <a:r>
              <a:rPr kumimoji="1" lang="ja-JP" altLang="en-US" dirty="0" smtClean="0"/>
              <a:t>介します。</a:t>
            </a:r>
            <a:endParaRPr kumimoji="1" lang="en-US" altLang="ja-JP" dirty="0" smtClean="0"/>
          </a:p>
          <a:p>
            <a:endParaRPr kumimoji="1" lang="en-US" altLang="ja-JP" dirty="0" smtClean="0"/>
          </a:p>
          <a:p>
            <a:r>
              <a:rPr kumimoji="1" lang="ja-JP" altLang="en-US" dirty="0" smtClean="0"/>
              <a:t>既存テストの利用は，コーディング規約や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en-US" altLang="ja-JP" dirty="0" err="1" smtClean="0"/>
              <a:t>SuiteRec</a:t>
            </a:r>
            <a:r>
              <a:rPr kumimoji="1" lang="ja-JP" altLang="en-US" dirty="0" smtClean="0"/>
              <a:t>の推薦</a:t>
            </a:r>
            <a:r>
              <a:rPr kumimoji="1" lang="ja-JP" altLang="en-US" dirty="0" smtClean="0"/>
              <a:t>手法</a:t>
            </a:r>
            <a:r>
              <a:rPr kumimoji="1" lang="ja-JP" altLang="en-US" dirty="0" smtClean="0"/>
              <a:t>の基本となるアイディア</a:t>
            </a:r>
            <a:r>
              <a:rPr kumimoji="1" lang="ja-JP" altLang="en-US" dirty="0" smtClean="0"/>
              <a:t>は，類似するソースコード間での</a:t>
            </a:r>
            <a:r>
              <a:rPr kumimoji="1" lang="ja-JP" altLang="en-US" dirty="0" smtClean="0"/>
              <a:t>テストコードを再利用することです。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a:t>
            </a:r>
            <a:r>
              <a:rPr kumimoji="1" lang="en-US" altLang="ja-JP" dirty="0" err="1" smtClean="0"/>
              <a:t>SuiteRec</a:t>
            </a:r>
            <a:r>
              <a:rPr kumimoji="1" lang="ja-JP" altLang="en-US" dirty="0" smtClean="0"/>
              <a:t>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a:t>
            </a:fld>
            <a:endParaRPr kumimoji="1" lang="ja-JP" altLang="en-US"/>
          </a:p>
        </p:txBody>
      </p:sp>
    </p:spTree>
    <p:extLst>
      <p:ext uri="{BB962C8B-B14F-4D97-AF65-F5344CB8AC3E}">
        <p14:creationId xmlns:p14="http://schemas.microsoft.com/office/powerpoint/2010/main" val="38808487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61</a:t>
            </a:fld>
            <a:endParaRPr kumimoji="1" lang="ja-JP" altLang="en-US"/>
          </a:p>
        </p:txBody>
      </p:sp>
    </p:spTree>
    <p:extLst>
      <p:ext uri="{BB962C8B-B14F-4D97-AF65-F5344CB8AC3E}">
        <p14:creationId xmlns:p14="http://schemas.microsoft.com/office/powerpoint/2010/main" val="14249799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62</a:t>
            </a:fld>
            <a:endParaRPr kumimoji="1" lang="ja-JP" altLang="en-US"/>
          </a:p>
        </p:txBody>
      </p:sp>
    </p:spTree>
    <p:extLst>
      <p:ext uri="{BB962C8B-B14F-4D97-AF65-F5344CB8AC3E}">
        <p14:creationId xmlns:p14="http://schemas.microsoft.com/office/powerpoint/2010/main" val="35086946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63</a:t>
            </a:fld>
            <a:endParaRPr kumimoji="1" lang="ja-JP" altLang="en-US"/>
          </a:p>
        </p:txBody>
      </p:sp>
    </p:spTree>
    <p:extLst>
      <p:ext uri="{BB962C8B-B14F-4D97-AF65-F5344CB8AC3E}">
        <p14:creationId xmlns:p14="http://schemas.microsoft.com/office/powerpoint/2010/main" val="16721235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64</a:t>
            </a:fld>
            <a:endParaRPr kumimoji="1" lang="ja-JP" altLang="en-US"/>
          </a:p>
        </p:txBody>
      </p:sp>
    </p:spTree>
    <p:extLst>
      <p:ext uri="{BB962C8B-B14F-4D97-AF65-F5344CB8AC3E}">
        <p14:creationId xmlns:p14="http://schemas.microsoft.com/office/powerpoint/2010/main" val="134196236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65</a:t>
            </a:fld>
            <a:endParaRPr kumimoji="1" lang="ja-JP" altLang="en-US"/>
          </a:p>
        </p:txBody>
      </p:sp>
    </p:spTree>
    <p:extLst>
      <p:ext uri="{BB962C8B-B14F-4D97-AF65-F5344CB8AC3E}">
        <p14:creationId xmlns:p14="http://schemas.microsoft.com/office/powerpoint/2010/main" val="172245236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66</a:t>
            </a:fld>
            <a:endParaRPr kumimoji="1" lang="ja-JP" altLang="en-US"/>
          </a:p>
        </p:txBody>
      </p:sp>
    </p:spTree>
    <p:extLst>
      <p:ext uri="{BB962C8B-B14F-4D97-AF65-F5344CB8AC3E}">
        <p14:creationId xmlns:p14="http://schemas.microsoft.com/office/powerpoint/2010/main" val="322323306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67</a:t>
            </a:fld>
            <a:endParaRPr kumimoji="1" lang="ja-JP" altLang="en-US"/>
          </a:p>
        </p:txBody>
      </p:sp>
    </p:spTree>
    <p:extLst>
      <p:ext uri="{BB962C8B-B14F-4D97-AF65-F5344CB8AC3E}">
        <p14:creationId xmlns:p14="http://schemas.microsoft.com/office/powerpoint/2010/main" val="211336715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68</a:t>
            </a:fld>
            <a:endParaRPr kumimoji="1" lang="ja-JP" altLang="en-US"/>
          </a:p>
        </p:txBody>
      </p:sp>
    </p:spTree>
    <p:extLst>
      <p:ext uri="{BB962C8B-B14F-4D97-AF65-F5344CB8AC3E}">
        <p14:creationId xmlns:p14="http://schemas.microsoft.com/office/powerpoint/2010/main" val="108639383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69</a:t>
            </a:fld>
            <a:endParaRPr kumimoji="1" lang="ja-JP" altLang="en-US"/>
          </a:p>
        </p:txBody>
      </p:sp>
    </p:spTree>
    <p:extLst>
      <p:ext uri="{BB962C8B-B14F-4D97-AF65-F5344CB8AC3E}">
        <p14:creationId xmlns:p14="http://schemas.microsoft.com/office/powerpoint/2010/main" val="297294567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RQ1</a:t>
            </a:r>
            <a:r>
              <a:rPr kumimoji="1" lang="ja-JP" altLang="en-US" dirty="0" smtClean="0"/>
              <a:t>は、</a:t>
            </a:r>
            <a:r>
              <a:rPr kumimoji="1" lang="en-US" altLang="ja-JP" dirty="0" err="1" smtClean="0"/>
              <a:t>SuiteRec</a:t>
            </a:r>
            <a:r>
              <a:rPr kumimoji="1" lang="ja-JP" altLang="en-US" dirty="0" smtClean="0"/>
              <a:t>は、高いカバレッジを持つテストコードの作成を支援できるか？という質問です。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a:t>
            </a:r>
            <a:r>
              <a:rPr kumimoji="1" lang="en-US" altLang="ja-JP" dirty="0" err="1" smtClean="0"/>
              <a:t>SuiteRec</a:t>
            </a:r>
            <a:r>
              <a:rPr kumimoji="1" lang="ja-JP" altLang="en-US" dirty="0" smtClean="0"/>
              <a:t>を使用した場合とそうでない場合で、被験者が作成したテストコードのカバレッジを比較しました。</a:t>
            </a:r>
            <a:endParaRPr kumimoji="1" lang="en-US" altLang="ja-JP" dirty="0" smtClean="0"/>
          </a:p>
          <a:p>
            <a:endParaRPr kumimoji="1" lang="en-US" altLang="ja-JP" dirty="0" smtClean="0"/>
          </a:p>
          <a:p>
            <a:r>
              <a:rPr kumimoji="1" lang="ja-JP" altLang="en-US" dirty="0" smtClean="0"/>
              <a:t>本研究では、既存ツールで計算できる命令網羅と分岐網羅の</a:t>
            </a:r>
            <a:r>
              <a:rPr kumimoji="1" lang="en-US" altLang="ja-JP" dirty="0" smtClean="0"/>
              <a:t>2</a:t>
            </a:r>
            <a:r>
              <a:rPr kumimoji="1" lang="ja-JP" altLang="en-US" dirty="0" smtClean="0"/>
              <a:t>種類の指標でカバレッジを計算しました。</a:t>
            </a:r>
            <a:endParaRPr kumimoji="1" lang="en-US" altLang="ja-JP" dirty="0" smtClean="0"/>
          </a:p>
          <a:p>
            <a:endParaRPr kumimoji="1" lang="en-US" altLang="ja-JP" dirty="0" smtClean="0"/>
          </a:p>
          <a:p>
            <a:r>
              <a:rPr kumimoji="1" lang="ja-JP" altLang="en-US" dirty="0" smtClean="0"/>
              <a:t>結果を見ると、</a:t>
            </a:r>
            <a:r>
              <a:rPr kumimoji="1" lang="en-US" altLang="ja-JP" dirty="0" err="1" smtClean="0"/>
              <a:t>SuiteRec</a:t>
            </a:r>
            <a:r>
              <a:rPr kumimoji="1" lang="ja-JP" altLang="en-US" dirty="0" smtClean="0"/>
              <a:t>を使用した場合とそうでない場合で、ほとんど差がなく、どのタスクで網羅率が高いことが分かります。</a:t>
            </a:r>
            <a:endParaRPr kumimoji="1" lang="en-US" altLang="ja-JP" dirty="0" smtClean="0"/>
          </a:p>
          <a:p>
            <a:endParaRPr kumimoji="1" lang="en-US" altLang="ja-JP" dirty="0" smtClean="0"/>
          </a:p>
          <a:p>
            <a:r>
              <a:rPr kumimoji="1" lang="ja-JP" altLang="en-US" dirty="0" smtClean="0"/>
              <a:t>ただ、分岐網羅の</a:t>
            </a:r>
            <a:r>
              <a:rPr kumimoji="1" lang="en-US" altLang="ja-JP" dirty="0" smtClean="0"/>
              <a:t>1</a:t>
            </a:r>
            <a:r>
              <a:rPr kumimoji="1" lang="ja-JP" altLang="en-US" dirty="0" smtClean="0"/>
              <a:t>番複雑なプログラムであるタスク</a:t>
            </a:r>
            <a:r>
              <a:rPr kumimoji="1" lang="en-US" altLang="ja-JP" dirty="0" smtClean="0"/>
              <a:t>3</a:t>
            </a:r>
            <a:r>
              <a:rPr kumimoji="1" lang="ja-JP" altLang="en-US" dirty="0" smtClean="0"/>
              <a:t>については、若干差があり、</a:t>
            </a:r>
            <a:r>
              <a:rPr kumimoji="1" lang="en-US" altLang="ja-JP" dirty="0" err="1" smtClean="0"/>
              <a:t>SuiteRec</a:t>
            </a:r>
            <a:r>
              <a:rPr kumimoji="1" lang="ja-JP" altLang="en-US" dirty="0" smtClean="0"/>
              <a:t>を利用した方が</a:t>
            </a:r>
            <a:r>
              <a:rPr kumimoji="1" lang="en-US" altLang="ja-JP" dirty="0" smtClean="0"/>
              <a:t>10</a:t>
            </a:r>
            <a:r>
              <a:rPr kumimoji="1" lang="ja-JP" altLang="en-US" dirty="0" smtClean="0"/>
              <a:t>％以上カバレッジを向上できることが分かりました。</a:t>
            </a:r>
            <a:endParaRPr kumimoji="1" lang="en-US" altLang="ja-JP" dirty="0" smtClean="0"/>
          </a:p>
          <a:p>
            <a:endParaRPr kumimoji="1" lang="en-US" altLang="ja-JP" dirty="0" smtClean="0"/>
          </a:p>
          <a:p>
            <a:r>
              <a:rPr kumimoji="1" lang="ja-JP" altLang="en-US" dirty="0" smtClean="0"/>
              <a:t>この結果は、分岐が多く複雑なプログラムのテストコードを作成する際に</a:t>
            </a:r>
            <a:r>
              <a:rPr kumimoji="1" lang="en-US" altLang="ja-JP" dirty="0" err="1" smtClean="0"/>
              <a:t>SuiteRec</a:t>
            </a:r>
            <a:r>
              <a:rPr kumimoji="1" lang="ja-JP" altLang="en-US" dirty="0" smtClean="0"/>
              <a:t>は分岐網羅率を向上するのに役立つ可能性があることが分かりました。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70</a:t>
            </a:fld>
            <a:endParaRPr kumimoji="1" lang="ja-JP" altLang="en-US"/>
          </a:p>
        </p:txBody>
      </p:sp>
    </p:spTree>
    <p:extLst>
      <p:ext uri="{BB962C8B-B14F-4D97-AF65-F5344CB8AC3E}">
        <p14:creationId xmlns:p14="http://schemas.microsoft.com/office/powerpoint/2010/main" val="2339169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a:t>
            </a:r>
            <a:r>
              <a:rPr kumimoji="1" lang="en-US" altLang="ja-JP" dirty="0" err="1" smtClean="0"/>
              <a:t>SuiteRec</a:t>
            </a:r>
            <a:r>
              <a:rPr kumimoji="1" lang="ja-JP" altLang="en-US" dirty="0" smtClean="0"/>
              <a:t>の概要になります</a:t>
            </a:r>
            <a:endParaRPr kumimoji="1" lang="en-US" altLang="ja-JP" dirty="0" smtClean="0"/>
          </a:p>
          <a:p>
            <a:endParaRPr kumimoji="1" lang="en-US" altLang="ja-JP" dirty="0" smtClean="0"/>
          </a:p>
          <a:p>
            <a:r>
              <a:rPr kumimoji="1" lang="en-US" altLang="ja-JP" dirty="0" err="1" smtClean="0"/>
              <a:t>SuiteRec</a:t>
            </a:r>
            <a:r>
              <a:rPr kumimoji="1" lang="ja-JP" altLang="en-US" dirty="0" smtClean="0"/>
              <a:t>の推薦手法は大きく</a:t>
            </a:r>
            <a:r>
              <a:rPr kumimoji="1" lang="en-US" altLang="ja-JP" dirty="0" smtClean="0"/>
              <a:t>4</a:t>
            </a:r>
            <a:r>
              <a:rPr kumimoji="1" lang="ja-JP" altLang="en-US" dirty="0" err="1" smtClean="0"/>
              <a:t>つの</a:t>
            </a:r>
            <a:r>
              <a:rPr kumimoji="1" lang="en-US" altLang="ja-JP" dirty="0" smtClean="0"/>
              <a:t>step</a:t>
            </a:r>
            <a:r>
              <a:rPr kumimoji="1" lang="ja-JP" altLang="en-US" dirty="0" err="1" smtClean="0"/>
              <a:t>で構</a:t>
            </a:r>
            <a:r>
              <a:rPr kumimoji="1" lang="ja-JP" altLang="en-US" dirty="0" smtClean="0"/>
              <a:t>成されています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a:t>
            </a:r>
            <a:r>
              <a:rPr kumimoji="1" lang="en-US" altLang="ja-JP" dirty="0" smtClean="0"/>
              <a:t>Step1</a:t>
            </a:r>
            <a:r>
              <a:rPr kumimoji="1" lang="ja-JP" altLang="en-US" dirty="0" smtClean="0"/>
              <a:t>では、開発者からの入力コードに対して類似コードを検出します。</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類似</a:t>
            </a:r>
            <a:r>
              <a:rPr kumimoji="1" lang="ja-JP" altLang="en-US" dirty="0" smtClean="0"/>
              <a:t>コードの検出には、既存ツールを用いて</a:t>
            </a:r>
            <a:r>
              <a:rPr kumimoji="1" lang="en-US" altLang="ja-JP" b="1" dirty="0" smtClean="0"/>
              <a:t>OSS</a:t>
            </a:r>
            <a:r>
              <a:rPr kumimoji="1" lang="ja-JP" altLang="en-US" b="1" dirty="0" smtClean="0"/>
              <a:t>の</a:t>
            </a:r>
            <a:r>
              <a:rPr kumimoji="1" lang="ja-JP" altLang="en-US" b="1" dirty="0" smtClean="0"/>
              <a:t>プロダクションコードが</a:t>
            </a:r>
            <a:r>
              <a:rPr kumimoji="1" lang="ja-JP" altLang="en-US" b="1" dirty="0" smtClean="0"/>
              <a:t>格納されたソースコードデータベース内</a:t>
            </a:r>
            <a:r>
              <a:rPr kumimoji="1" lang="ja-JP" altLang="en-US" dirty="0" smtClean="0"/>
              <a:t>から類似コードを検出します</a:t>
            </a:r>
            <a:endParaRPr kumimoji="1" lang="en-US" altLang="ja-JP" dirty="0" smtClean="0"/>
          </a:p>
          <a:p>
            <a:endParaRPr kumimoji="1" lang="en-US" altLang="ja-JP" dirty="0" smtClean="0"/>
          </a:p>
          <a:p>
            <a:r>
              <a:rPr kumimoji="1" lang="ja-JP" altLang="en-US" dirty="0" smtClean="0"/>
              <a:t>次に</a:t>
            </a:r>
            <a:r>
              <a:rPr kumimoji="1" lang="en-US" altLang="ja-JP" dirty="0" smtClean="0"/>
              <a:t>step2</a:t>
            </a:r>
            <a:r>
              <a:rPr kumimoji="1" lang="ja-JP" altLang="en-US" dirty="0" smtClean="0"/>
              <a:t>は，テストコードの検索です。</a:t>
            </a:r>
            <a:endParaRPr kumimoji="1" lang="en-US" altLang="ja-JP" dirty="0" smtClean="0"/>
          </a:p>
          <a:p>
            <a:r>
              <a:rPr kumimoji="1" lang="en-US" altLang="ja-JP" dirty="0" smtClean="0"/>
              <a:t>Step1</a:t>
            </a:r>
            <a:r>
              <a:rPr kumimoji="1" lang="ja-JP" altLang="en-US" dirty="0" err="1" smtClean="0"/>
              <a:t>で検</a:t>
            </a:r>
            <a:r>
              <a:rPr kumimoji="1" lang="ja-JP" altLang="en-US" dirty="0" smtClean="0"/>
              <a:t>出された類似コード片に対応する</a:t>
            </a:r>
            <a:r>
              <a:rPr kumimoji="1" lang="ja-JP" altLang="en-US" dirty="0" smtClean="0"/>
              <a:t>テストコードを検索</a:t>
            </a:r>
            <a:r>
              <a:rPr kumimoji="1" lang="ja-JP" altLang="en-US" dirty="0" smtClean="0"/>
              <a:t>します</a:t>
            </a:r>
            <a:r>
              <a:rPr kumimoji="1" lang="ja-JP" altLang="en-US" dirty="0" smtClean="0"/>
              <a:t>。</a:t>
            </a:r>
            <a:endParaRPr kumimoji="1" lang="en-US" altLang="ja-JP" dirty="0" smtClean="0"/>
          </a:p>
          <a:p>
            <a:r>
              <a:rPr kumimoji="1" lang="ja-JP" altLang="en-US" dirty="0" smtClean="0"/>
              <a:t>テストコードデータベース内からテストコード検索するために</a:t>
            </a:r>
            <a:r>
              <a:rPr kumimoji="1" lang="en-US" altLang="ja-JP" dirty="0" smtClean="0"/>
              <a:t>Step2</a:t>
            </a:r>
            <a:r>
              <a:rPr kumimoji="1" lang="ja-JP" altLang="en-US" dirty="0" smtClean="0"/>
              <a:t>では対象コードとテストコードの対応付けを行います</a:t>
            </a:r>
            <a:endParaRPr kumimoji="1" lang="en-US" altLang="ja-JP" dirty="0" smtClean="0"/>
          </a:p>
          <a:p>
            <a:endParaRPr kumimoji="1" lang="en-US" altLang="ja-JP" dirty="0" smtClean="0"/>
          </a:p>
          <a:p>
            <a:r>
              <a:rPr kumimoji="1" lang="ja-JP" altLang="en-US" dirty="0" smtClean="0"/>
              <a:t>で、</a:t>
            </a:r>
            <a:r>
              <a:rPr kumimoji="1" lang="en-US" altLang="ja-JP" dirty="0" smtClean="0"/>
              <a:t>Step2</a:t>
            </a:r>
            <a:r>
              <a:rPr kumimoji="1" lang="ja-JP" altLang="en-US" dirty="0" smtClean="0"/>
              <a:t>で検索できたテストコードは、すべてが品質が高いとは限らないので、</a:t>
            </a:r>
            <a:r>
              <a:rPr kumimoji="1" lang="en-US" altLang="ja-JP" dirty="0" smtClean="0"/>
              <a:t>Step3</a:t>
            </a:r>
            <a:r>
              <a:rPr kumimoji="1" lang="ja-JP" altLang="en-US" dirty="0" smtClean="0"/>
              <a:t>ではテストコードの良くない実装を表す指標であるテストスメルを検出します</a:t>
            </a:r>
            <a:endParaRPr kumimoji="1" lang="en-US" altLang="ja-JP" dirty="0" smtClean="0"/>
          </a:p>
          <a:p>
            <a:endParaRPr kumimoji="1" lang="en-US" altLang="ja-JP" dirty="0" smtClean="0"/>
          </a:p>
          <a:p>
            <a:r>
              <a:rPr kumimoji="1" lang="ja-JP" altLang="en-US" dirty="0" smtClean="0"/>
              <a:t>最後に</a:t>
            </a:r>
            <a:r>
              <a:rPr kumimoji="1" lang="en-US" altLang="ja-JP" dirty="0" smtClean="0"/>
              <a:t>Step4</a:t>
            </a:r>
            <a:r>
              <a:rPr kumimoji="1" lang="ja-JP" altLang="en-US" dirty="0" smtClean="0"/>
              <a:t>では，</a:t>
            </a:r>
            <a:r>
              <a:rPr kumimoji="1" lang="en-US" altLang="ja-JP" dirty="0" smtClean="0"/>
              <a:t>step1</a:t>
            </a:r>
            <a:r>
              <a:rPr kumimoji="1" lang="ja-JP" altLang="en-US" dirty="0" smtClean="0"/>
              <a:t>の類似度と</a:t>
            </a:r>
            <a:r>
              <a:rPr kumimoji="1" lang="en-US" altLang="ja-JP" dirty="0" smtClean="0"/>
              <a:t>step3</a:t>
            </a:r>
            <a:r>
              <a:rPr kumimoji="1" lang="ja-JP" altLang="en-US" dirty="0" err="1" smtClean="0"/>
              <a:t>で検</a:t>
            </a:r>
            <a:r>
              <a:rPr kumimoji="1" lang="ja-JP" altLang="en-US" dirty="0" smtClean="0"/>
              <a:t>出されたテストスメル数を基に</a:t>
            </a:r>
            <a:r>
              <a:rPr kumimoji="1" lang="ja-JP" altLang="en-US" b="1" dirty="0" smtClean="0"/>
              <a:t>推薦されるテストコードをランキングして開発者に提示します</a:t>
            </a:r>
            <a:endParaRPr kumimoji="1" lang="en-US" altLang="ja-JP" b="1" dirty="0" smtClean="0"/>
          </a:p>
          <a:p>
            <a:endParaRPr kumimoji="1" lang="en-US" altLang="ja-JP" dirty="0" smtClean="0"/>
          </a:p>
          <a:p>
            <a:r>
              <a:rPr kumimoji="1" lang="ja-JP" altLang="en-US" dirty="0" smtClean="0"/>
              <a:t>次にステップについて詳しく説明していきます。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a:t>
            </a:fld>
            <a:endParaRPr kumimoji="1" lang="ja-JP" altLang="en-US"/>
          </a:p>
        </p:txBody>
      </p:sp>
    </p:spTree>
    <p:extLst>
      <p:ext uri="{BB962C8B-B14F-4D97-AF65-F5344CB8AC3E}">
        <p14:creationId xmlns:p14="http://schemas.microsoft.com/office/powerpoint/2010/main" val="278466345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en-US" altLang="ja-JP" sz="1200" dirty="0" smtClean="0">
                <a:latin typeface="メイリオ" panose="020B0604030504040204" pitchFamily="50" charset="-128"/>
                <a:ea typeface="メイリオ" panose="020B0604030504040204" pitchFamily="50" charset="-128"/>
              </a:rPr>
              <a:t>Task1</a:t>
            </a:r>
            <a:r>
              <a:rPr lang="ja-JP" altLang="en-US" sz="1200" dirty="0" smtClean="0">
                <a:latin typeface="メイリオ" panose="020B0604030504040204" pitchFamily="50" charset="-128"/>
                <a:ea typeface="メイリオ" panose="020B0604030504040204" pitchFamily="50" charset="-128"/>
              </a:rPr>
              <a:t>と</a:t>
            </a:r>
            <a:r>
              <a:rPr lang="en-US" altLang="ja-JP" sz="1200" dirty="0" smtClean="0">
                <a:latin typeface="メイリオ" panose="020B0604030504040204" pitchFamily="50" charset="-128"/>
                <a:ea typeface="メイリオ" panose="020B0604030504040204" pitchFamily="50" charset="-128"/>
              </a:rPr>
              <a:t>Task3</a:t>
            </a:r>
            <a:r>
              <a:rPr lang="ja-JP" altLang="en-US" sz="1200" dirty="0" smtClean="0">
                <a:latin typeface="メイリオ" panose="020B0604030504040204" pitchFamily="50" charset="-128"/>
                <a:ea typeface="メイリオ" panose="020B0604030504040204" pitchFamily="50" charset="-128"/>
              </a:rPr>
              <a:t>は、</a:t>
            </a:r>
            <a:r>
              <a:rPr kumimoji="1" lang="en-US" altLang="ja-JP" dirty="0" err="1" smtClean="0"/>
              <a:t>SuiRec</a:t>
            </a:r>
            <a:r>
              <a:rPr kumimoji="1" lang="ja-JP" altLang="en-US" dirty="0" smtClean="0"/>
              <a:t>を利用した場合の方が、タスク完了までの時間が長いことが分かります。 </a:t>
            </a:r>
            <a:endParaRPr kumimoji="1" lang="en-US" altLang="ja-JP" dirty="0" smtClean="0"/>
          </a:p>
          <a:p>
            <a:endParaRPr kumimoji="1" lang="en-US" altLang="ja-JP" dirty="0" smtClean="0"/>
          </a:p>
          <a:p>
            <a:r>
              <a:rPr kumimoji="1" lang="en-US" altLang="ja-JP" b="1" dirty="0" err="1" smtClean="0"/>
              <a:t>SuiteRec</a:t>
            </a:r>
            <a:r>
              <a:rPr kumimoji="1" lang="ja-JP" altLang="en-US" b="1" dirty="0" smtClean="0"/>
              <a:t>を利用した場合に、時間がかかる原因として、開発者は、推薦される複数のテストコードを理解し、再利用する際に変更をしなければならないことが考えられます。</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endParaRPr kumimoji="1" lang="en-US" altLang="ja-JP" dirty="0" smtClean="0"/>
          </a:p>
          <a:p>
            <a:endParaRPr kumimoji="1" lang="en-US" altLang="ja-JP" dirty="0" smtClean="0"/>
          </a:p>
          <a:p>
            <a:r>
              <a:rPr kumimoji="1" lang="ja-JP" altLang="en-US" dirty="0" smtClean="0"/>
              <a:t>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71</a:t>
            </a:fld>
            <a:endParaRPr kumimoji="1" lang="ja-JP" altLang="en-US"/>
          </a:p>
        </p:txBody>
      </p:sp>
    </p:spTree>
    <p:extLst>
      <p:ext uri="{BB962C8B-B14F-4D97-AF65-F5344CB8AC3E}">
        <p14:creationId xmlns:p14="http://schemas.microsoft.com/office/powerpoint/2010/main" val="347946818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RQ3</a:t>
            </a:r>
            <a:r>
              <a:rPr kumimoji="1" lang="ja-JP" altLang="en-US" dirty="0" smtClean="0"/>
              <a:t>は、</a:t>
            </a:r>
            <a:r>
              <a:rPr kumimoji="1" lang="en-US" altLang="ja-JP" dirty="0" err="1" smtClean="0"/>
              <a:t>SuiteRec</a:t>
            </a:r>
            <a:r>
              <a:rPr kumimoji="1" lang="ja-JP" altLang="en-US" dirty="0" smtClean="0"/>
              <a:t>は、テストスメルの数が少ないテストコードの作成を支援できるか？という質問です。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この質問に答えるために、被験者が作成したテストコード内に含まれていたテストスメルの数を比較しました。</a:t>
            </a:r>
            <a:endParaRPr kumimoji="1" lang="en-US" altLang="ja-JP" dirty="0" smtClean="0"/>
          </a:p>
          <a:p>
            <a:endParaRPr kumimoji="1" lang="en-US" altLang="ja-JP" dirty="0" smtClean="0"/>
          </a:p>
          <a:p>
            <a:r>
              <a:rPr kumimoji="1" lang="ja-JP" altLang="en-US" dirty="0" smtClean="0"/>
              <a:t>この図は、各タスクごとのテストコード内に含まれていたテストスメルの合計数を示しています。</a:t>
            </a:r>
            <a:endParaRPr kumimoji="1" lang="en-US" altLang="ja-JP" dirty="0" smtClean="0"/>
          </a:p>
          <a:p>
            <a:endParaRPr kumimoji="1" lang="en-US" altLang="ja-JP" dirty="0" smtClean="0"/>
          </a:p>
          <a:p>
            <a:r>
              <a:rPr kumimoji="1" lang="ja-JP" altLang="en-US" dirty="0" smtClean="0"/>
              <a:t>この図からわかるようにすべてのタスクにおいて、</a:t>
            </a:r>
            <a:r>
              <a:rPr kumimoji="1" lang="en-US" altLang="ja-JP" dirty="0" err="1" smtClean="0"/>
              <a:t>SuiteRec</a:t>
            </a:r>
            <a:r>
              <a:rPr kumimoji="1" lang="ja-JP" altLang="en-US" dirty="0" smtClean="0"/>
              <a:t>を使用した場合は、そうでない場合と比べて、検出されたテストスメルの数が少ないことが分かります</a:t>
            </a:r>
            <a:endParaRPr kumimoji="1" lang="en-US" altLang="ja-JP" dirty="0" smtClean="0"/>
          </a:p>
          <a:p>
            <a:endParaRPr kumimoji="1" lang="en-US" altLang="ja-JP" dirty="0" smtClean="0"/>
          </a:p>
          <a:p>
            <a:r>
              <a:rPr kumimoji="1" lang="ja-JP" altLang="en-US" dirty="0" smtClean="0"/>
              <a:t>これは、</a:t>
            </a:r>
            <a:r>
              <a:rPr kumimoji="1" lang="en-US" altLang="ja-JP" dirty="0" err="1" smtClean="0"/>
              <a:t>SuiteRec</a:t>
            </a:r>
            <a:r>
              <a:rPr kumimoji="1" lang="ja-JP" altLang="en-US" dirty="0" smtClean="0"/>
              <a:t>によって推薦されたテストコードの品質が高く、被験者はそれを再利用することで品質を維持したままテストコードを作成した可能性があります。</a:t>
            </a:r>
            <a:endParaRPr kumimoji="1" lang="en-US" altLang="ja-JP" dirty="0" smtClean="0"/>
          </a:p>
          <a:p>
            <a:endParaRPr kumimoji="1" lang="en-US" altLang="ja-JP" dirty="0" smtClean="0"/>
          </a:p>
          <a:p>
            <a:r>
              <a:rPr kumimoji="1" lang="ja-JP" altLang="en-US" dirty="0" smtClean="0"/>
              <a:t>また、</a:t>
            </a:r>
            <a:r>
              <a:rPr kumimoji="1" lang="en-US" altLang="ja-JP" dirty="0" err="1" smtClean="0"/>
              <a:t>SuiteRec</a:t>
            </a:r>
            <a:r>
              <a:rPr kumimoji="1" lang="ja-JP" altLang="en-US" dirty="0" smtClean="0"/>
              <a:t>の出力画面で推薦されるテストスイート内に含まれているテストスメルの情報を提示することで，その情報に基づいてテストコードを書き替えることができ，品質が高いテストコー ドを作成した可能性が考えられる．</a:t>
            </a:r>
            <a:endParaRPr kumimoji="1" lang="en-US" altLang="ja-JP" dirty="0" smtClean="0"/>
          </a:p>
          <a:p>
            <a:endParaRPr kumimoji="1" lang="en-US" altLang="ja-JP" dirty="0" smtClean="0"/>
          </a:p>
          <a:p>
            <a:r>
              <a:rPr kumimoji="1" lang="ja-JP" altLang="en-US" dirty="0" smtClean="0"/>
              <a:t>一方で、</a:t>
            </a:r>
            <a:r>
              <a:rPr kumimoji="1" lang="en-US" altLang="ja-JP" dirty="0" err="1" smtClean="0"/>
              <a:t>SuiteRec</a:t>
            </a:r>
            <a:r>
              <a:rPr kumimoji="1" lang="ja-JP" altLang="en-US" dirty="0" smtClean="0"/>
              <a:t>を使用しない場合は、使用した場合と比べて、作成したテストコードに全体として</a:t>
            </a:r>
            <a:r>
              <a:rPr kumimoji="1" lang="en-US" altLang="ja-JP" dirty="0" smtClean="0"/>
              <a:t>5</a:t>
            </a:r>
            <a:r>
              <a:rPr kumimoji="1" lang="ja-JP" altLang="en-US" dirty="0" smtClean="0"/>
              <a:t>倍以上テストスメル含んでいました。この中でも多く含まれていたテストスメルとしてこちらの</a:t>
            </a:r>
            <a:r>
              <a:rPr kumimoji="1" lang="en-US" altLang="ja-JP" dirty="0" smtClean="0"/>
              <a:t>3</a:t>
            </a:r>
            <a:r>
              <a:rPr kumimoji="1" lang="ja-JP" altLang="en-US" dirty="0" err="1" smtClean="0"/>
              <a:t>つの</a:t>
            </a:r>
            <a:r>
              <a:rPr kumimoji="1" lang="ja-JP" altLang="en-US" dirty="0" smtClean="0"/>
              <a:t>テストスメルが挙げられます。</a:t>
            </a:r>
            <a:endParaRPr kumimoji="1" lang="en-US" altLang="ja-JP" dirty="0" smtClean="0"/>
          </a:p>
          <a:p>
            <a:endParaRPr kumimoji="1" lang="en-US" altLang="ja-JP" dirty="0" smtClean="0"/>
          </a:p>
          <a:p>
            <a:r>
              <a:rPr kumimoji="1" lang="ja-JP" altLang="en-US" dirty="0" smtClean="0"/>
              <a:t>実際に既存研究でも、これらのテストスメルが既存プロジェクトで多く検出されていることが報告されおり、保守活動に悪影響を与えることが分かっています。</a:t>
            </a:r>
            <a:endParaRPr kumimoji="1" lang="en-US" altLang="ja-JP" dirty="0" smtClean="0"/>
          </a:p>
          <a:p>
            <a:endParaRPr kumimoji="1" lang="en-US" altLang="ja-JP" dirty="0" smtClean="0"/>
          </a:p>
          <a:p>
            <a:r>
              <a:rPr kumimoji="1" lang="ja-JP" altLang="en-US" dirty="0" smtClean="0"/>
              <a:t>結果として、</a:t>
            </a:r>
            <a:r>
              <a:rPr kumimoji="1" lang="en-US" altLang="ja-JP" dirty="0" smtClean="0"/>
              <a:t>RQ3</a:t>
            </a:r>
            <a:r>
              <a:rPr kumimoji="1" lang="ja-JP" altLang="en-US" dirty="0" smtClean="0"/>
              <a:t>では開発者は、推薦される高品質のテストコードを参考にすることで品質の高いテストコードを作成できることが分かりました。</a:t>
            </a:r>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72</a:t>
            </a:fld>
            <a:endParaRPr kumimoji="1" lang="ja-JP" altLang="en-US"/>
          </a:p>
        </p:txBody>
      </p:sp>
    </p:spTree>
    <p:extLst>
      <p:ext uri="{BB962C8B-B14F-4D97-AF65-F5344CB8AC3E}">
        <p14:creationId xmlns:p14="http://schemas.microsoft.com/office/powerpoint/2010/main" val="42051503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r>
              <a:rPr kumimoji="1" lang="ja-JP" altLang="en-US" dirty="0" smtClean="0"/>
              <a:t>この質問に答えるために、評価実験の後、被験者に対して実験タスクに関するアンケートを実施しました。</a:t>
            </a:r>
            <a:endParaRPr kumimoji="1" lang="en-US" altLang="ja-JP" dirty="0" smtClean="0"/>
          </a:p>
          <a:p>
            <a:endParaRPr kumimoji="1" lang="en-US" altLang="ja-JP" dirty="0" smtClean="0"/>
          </a:p>
          <a:p>
            <a:r>
              <a:rPr kumimoji="1" lang="ja-JP" altLang="en-US" dirty="0" smtClean="0"/>
              <a:t>こちらがそのアンケート項目になります。被験者はこれらの質問に対して賛成・反対を</a:t>
            </a:r>
            <a:r>
              <a:rPr kumimoji="1" lang="en-US" altLang="ja-JP" dirty="0" smtClean="0"/>
              <a:t>5</a:t>
            </a:r>
            <a:r>
              <a:rPr kumimoji="1" lang="ja-JP" altLang="en-US" dirty="0" smtClean="0"/>
              <a:t>段階で評価してもらいました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73</a:t>
            </a:fld>
            <a:endParaRPr kumimoji="1" lang="ja-JP" altLang="en-US"/>
          </a:p>
        </p:txBody>
      </p:sp>
    </p:spTree>
    <p:extLst>
      <p:ext uri="{BB962C8B-B14F-4D97-AF65-F5344CB8AC3E}">
        <p14:creationId xmlns:p14="http://schemas.microsoft.com/office/powerpoint/2010/main" val="35760307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b="1" dirty="0" err="1" smtClean="0"/>
              <a:t>SuiteRec</a:t>
            </a:r>
            <a:r>
              <a:rPr kumimoji="1" lang="ja-JP" altLang="en-US" b="1" dirty="0" smtClean="0"/>
              <a:t>によって推薦されたテストコードがテスト項目を考える上でヒントとなり、テスト作成作業が容易に感じた可能性があります。</a:t>
            </a:r>
            <a:endParaRPr kumimoji="1" lang="en-US" altLang="ja-JP" b="1"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開発者が自分で作成したテストコードに自信を持つことは、重要なことで、</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つです。</a:t>
            </a:r>
            <a:endParaRPr kumimoji="1" lang="en-US" altLang="ja-JP" dirty="0" smtClean="0"/>
          </a:p>
          <a:p>
            <a:endParaRPr kumimoji="1" lang="en-US" altLang="ja-JP" dirty="0" smtClean="0"/>
          </a:p>
          <a:p>
            <a:r>
              <a:rPr kumimoji="1" lang="ja-JP" altLang="en-US" dirty="0" smtClean="0"/>
              <a:t>最後にまとめです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74</a:t>
            </a:fld>
            <a:endParaRPr kumimoji="1" lang="ja-JP" altLang="en-US"/>
          </a:p>
        </p:txBody>
      </p:sp>
    </p:spTree>
    <p:extLst>
      <p:ext uri="{BB962C8B-B14F-4D97-AF65-F5344CB8AC3E}">
        <p14:creationId xmlns:p14="http://schemas.microsoft.com/office/powerpoint/2010/main" val="418718353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最後に、まとめと今後の課題です。</a:t>
            </a:r>
            <a:endParaRPr kumimoji="1" lang="en-US" altLang="ja-JP" dirty="0" smtClean="0"/>
          </a:p>
          <a:p>
            <a:endParaRPr kumimoji="1" lang="en-US" altLang="ja-JP" dirty="0" smtClean="0"/>
          </a:p>
          <a:p>
            <a:r>
              <a:rPr kumimoji="1" lang="ja-JP" altLang="en-US" dirty="0" smtClean="0"/>
              <a:t>本研究では、類似コード検出技術を用いて、既存の高品質のテストコードを推薦するツールを提案しました。</a:t>
            </a:r>
            <a:endParaRPr kumimoji="1" lang="en-US" altLang="ja-JP" dirty="0" smtClean="0"/>
          </a:p>
          <a:p>
            <a:endParaRPr kumimoji="1" lang="en-US" altLang="ja-JP" dirty="0" smtClean="0"/>
          </a:p>
          <a:p>
            <a:r>
              <a:rPr kumimoji="1" lang="ja-JP" altLang="en-US" dirty="0" smtClean="0"/>
              <a:t>そして、提案ツールの有用性を定量的および定性的に評価しました。</a:t>
            </a:r>
            <a:endParaRPr kumimoji="1" lang="en-US" altLang="ja-JP" dirty="0" smtClean="0"/>
          </a:p>
          <a:p>
            <a:endParaRPr kumimoji="1" lang="en-US" altLang="ja-JP" dirty="0" smtClean="0"/>
          </a:p>
          <a:p>
            <a:r>
              <a:rPr kumimoji="1" lang="ja-JP" altLang="en-US" dirty="0" smtClean="0"/>
              <a:t>今後の課題として、以下の</a:t>
            </a:r>
            <a:r>
              <a:rPr kumimoji="1" lang="en-US" altLang="ja-JP" dirty="0" smtClean="0"/>
              <a:t>3</a:t>
            </a:r>
            <a:r>
              <a:rPr kumimoji="1" lang="ja-JP" altLang="en-US" dirty="0" smtClean="0"/>
              <a:t>つが挙げられます</a:t>
            </a:r>
            <a:endParaRPr kumimoji="1" lang="en-US" altLang="ja-JP" dirty="0" smtClean="0"/>
          </a:p>
          <a:p>
            <a:endParaRPr kumimoji="1" lang="en-US" altLang="ja-JP" dirty="0" smtClean="0"/>
          </a:p>
          <a:p>
            <a:r>
              <a:rPr kumimoji="1" lang="en-US" altLang="ja-JP" dirty="0" smtClean="0"/>
              <a:t>1</a:t>
            </a:r>
            <a:r>
              <a:rPr kumimoji="1" lang="ja-JP" altLang="en-US" dirty="0" smtClean="0"/>
              <a:t>つ目は、提案ツールのより実用的な利用に備えてツールを改善していく必要があることです。具体的には、自動編集機能などを考えています。</a:t>
            </a:r>
            <a:endParaRPr kumimoji="1" lang="en-US" altLang="ja-JP" dirty="0" smtClean="0"/>
          </a:p>
          <a:p>
            <a:endParaRPr kumimoji="1" lang="en-US" altLang="ja-JP" dirty="0" smtClean="0"/>
          </a:p>
          <a:p>
            <a:r>
              <a:rPr kumimoji="1" lang="ja-JP" altLang="en-US" dirty="0" smtClean="0"/>
              <a:t>次に、提案ツールの有意性を検討するには被験者数を増やした更なる実験が必要です。</a:t>
            </a:r>
            <a:endParaRPr kumimoji="1" lang="en-US" altLang="ja-JP" dirty="0" smtClean="0"/>
          </a:p>
          <a:p>
            <a:endParaRPr kumimoji="1" lang="en-US" altLang="ja-JP" dirty="0" smtClean="0"/>
          </a:p>
          <a:p>
            <a:r>
              <a:rPr kumimoji="1" lang="ja-JP" altLang="en-US" dirty="0" smtClean="0"/>
              <a:t>最後に、提案ツールでは類似コード検出ツールとして</a:t>
            </a:r>
            <a:r>
              <a:rPr kumimoji="1" lang="en-US" altLang="ja-JP" dirty="0" smtClean="0"/>
              <a:t>NiCad</a:t>
            </a:r>
            <a:r>
              <a:rPr kumimoji="1" lang="ja-JP" altLang="en-US" dirty="0" smtClean="0"/>
              <a:t>を使用しましたが、</a:t>
            </a:r>
            <a:r>
              <a:rPr kumimoji="1" lang="en-US" altLang="ja-JP" dirty="0" smtClean="0"/>
              <a:t>NiCad</a:t>
            </a:r>
            <a:r>
              <a:rPr kumimoji="1" lang="ja-JP" altLang="en-US" dirty="0" err="1" smtClean="0"/>
              <a:t>だけ</a:t>
            </a:r>
            <a:r>
              <a:rPr kumimoji="1" lang="ja-JP" altLang="en-US" dirty="0" smtClean="0"/>
              <a:t>では検出できる類似コードに限りがあるので、今後他のツールにも対応させ検出できる類似コードの幅を広げることを考えています。</a:t>
            </a:r>
            <a:endParaRPr kumimoji="1" lang="en-US" altLang="ja-JP" dirty="0" smtClean="0"/>
          </a:p>
          <a:p>
            <a:endParaRPr kumimoji="1" lang="en-US" altLang="ja-JP" dirty="0" smtClean="0"/>
          </a:p>
          <a:p>
            <a:r>
              <a:rPr kumimoji="1" lang="ja-JP" altLang="en-US" dirty="0" smtClean="0"/>
              <a:t>以上で発表を終わります。どうもありがとうございました。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75</a:t>
            </a:fld>
            <a:endParaRPr kumimoji="1" lang="ja-JP" altLang="en-US"/>
          </a:p>
        </p:txBody>
      </p:sp>
    </p:spTree>
    <p:extLst>
      <p:ext uri="{BB962C8B-B14F-4D97-AF65-F5344CB8AC3E}">
        <p14:creationId xmlns:p14="http://schemas.microsoft.com/office/powerpoint/2010/main" val="3560269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では、入力コード片に対する類似コード片を検出します。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smtClean="0"/>
              <a:t>NiCad</a:t>
            </a:r>
            <a:r>
              <a:rPr kumimoji="1" lang="ja-JP" altLang="en-US" dirty="0" smtClean="0"/>
              <a:t>というツールを用いています。</a:t>
            </a:r>
            <a:endParaRPr kumimoji="1" lang="en-US" altLang="ja-JP" dirty="0" smtClean="0"/>
          </a:p>
          <a:p>
            <a:endParaRPr kumimoji="1" lang="en-US" altLang="ja-JP" dirty="0" smtClean="0"/>
          </a:p>
          <a:p>
            <a:r>
              <a:rPr kumimoji="1" lang="en-US" altLang="ja-JP" dirty="0" smtClean="0"/>
              <a:t>NiCad</a:t>
            </a:r>
            <a:r>
              <a:rPr kumimoji="1" lang="ja-JP" altLang="en-US" dirty="0" smtClean="0"/>
              <a:t>は、検索対象のソースコードのレイアウトを統一的に変更させ、行単位でソースコードを比較することで類似コード片を検出するツールであり、このような手法を取ることで、</a:t>
            </a:r>
            <a:endParaRPr kumimoji="1" lang="en-US" altLang="ja-JP" dirty="0" smtClean="0"/>
          </a:p>
          <a:p>
            <a:endParaRPr kumimoji="1" lang="en-US" altLang="ja-JP" dirty="0" smtClean="0"/>
          </a:p>
          <a:p>
            <a:r>
              <a:rPr kumimoji="1" lang="ja-JP" altLang="en-US" dirty="0" smtClean="0"/>
              <a:t>高精度・高再現率で類似コード片を検出することができます。</a:t>
            </a:r>
            <a:endParaRPr kumimoji="1" lang="en-US" altLang="ja-JP" dirty="0" smtClean="0"/>
          </a:p>
          <a:p>
            <a:endParaRPr kumimoji="1" lang="en-US" altLang="ja-JP" dirty="0" smtClean="0"/>
          </a:p>
          <a:p>
            <a:r>
              <a:rPr kumimoji="1" lang="ja-JP" altLang="en-US" dirty="0" smtClean="0"/>
              <a:t>本研究では、テストコードの再利用を考える上で、より構文的に類似した関数単位のコード片を検出したいので</a:t>
            </a:r>
            <a:r>
              <a:rPr kumimoji="1" lang="en-US" altLang="ja-JP" dirty="0" smtClean="0"/>
              <a:t>NiCad</a:t>
            </a:r>
            <a:r>
              <a:rPr kumimoji="1" lang="ja-JP" altLang="en-US" dirty="0" smtClean="0"/>
              <a:t>を採用しました。</a:t>
            </a:r>
            <a:endParaRPr kumimoji="1" lang="en-US" altLang="ja-JP" dirty="0" smtClean="0"/>
          </a:p>
          <a:p>
            <a:endParaRPr kumimoji="1" lang="en-US" altLang="ja-JP" dirty="0" smtClean="0"/>
          </a:p>
          <a:p>
            <a:r>
              <a:rPr kumimoji="1" lang="ja-JP" altLang="en-US" dirty="0" smtClean="0"/>
              <a:t>で、</a:t>
            </a:r>
            <a:r>
              <a:rPr kumimoji="1" lang="en-US" altLang="ja-JP" dirty="0" err="1" smtClean="0"/>
              <a:t>SuiteRec</a:t>
            </a:r>
            <a:r>
              <a:rPr kumimoji="1" lang="ja-JP" altLang="en-US" dirty="0" smtClean="0"/>
              <a:t>に例えばこのようなサンプルコードを入力すると、このような類似コード片を検出することができます。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a:t>
            </a:fld>
            <a:endParaRPr kumimoji="1" lang="ja-JP" altLang="en-US"/>
          </a:p>
        </p:txBody>
      </p:sp>
    </p:spTree>
    <p:extLst>
      <p:ext uri="{BB962C8B-B14F-4D97-AF65-F5344CB8AC3E}">
        <p14:creationId xmlns:p14="http://schemas.microsoft.com/office/powerpoint/2010/main" val="1889389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出された類似コード片に対応するテストコード</a:t>
            </a:r>
            <a:r>
              <a:rPr kumimoji="1" lang="ja-JP" altLang="en-US" dirty="0" smtClean="0"/>
              <a:t>を検索</a:t>
            </a:r>
            <a:r>
              <a:rPr kumimoji="1" lang="ja-JP" altLang="en-US" dirty="0" smtClean="0"/>
              <a:t>します</a:t>
            </a:r>
            <a:endParaRPr kumimoji="1" lang="en-US" altLang="ja-JP" dirty="0" smtClean="0"/>
          </a:p>
          <a:p>
            <a:endParaRPr kumimoji="1" lang="en-US" altLang="ja-JP" dirty="0" smtClean="0"/>
          </a:p>
          <a:p>
            <a:r>
              <a:rPr kumimoji="1" lang="ja-JP" altLang="en-US" dirty="0" smtClean="0"/>
              <a:t>そこで</a:t>
            </a:r>
            <a:r>
              <a:rPr kumimoji="1" lang="ja-JP" altLang="en-US" dirty="0" smtClean="0"/>
              <a:t>、類似コード片からテストコード</a:t>
            </a:r>
            <a:r>
              <a:rPr kumimoji="1" lang="ja-JP" altLang="en-US" dirty="0" smtClean="0"/>
              <a:t>を検索するために</a:t>
            </a:r>
            <a:r>
              <a:rPr kumimoji="1" lang="ja-JP" altLang="en-US" dirty="0" smtClean="0"/>
              <a:t>、対象</a:t>
            </a:r>
            <a:r>
              <a:rPr kumimoji="1" lang="ja-JP" altLang="en-US" dirty="0" smtClean="0"/>
              <a:t>コードとテストコードをこのように</a:t>
            </a:r>
            <a:r>
              <a:rPr kumimoji="1" lang="en-US" altLang="ja-JP" dirty="0" smtClean="0"/>
              <a:t>3</a:t>
            </a:r>
            <a:r>
              <a:rPr kumimoji="1" lang="ja-JP" altLang="en-US" dirty="0" smtClean="0"/>
              <a:t>つ</a:t>
            </a:r>
            <a:r>
              <a:rPr kumimoji="1" lang="ja-JP" altLang="en-US" dirty="0" smtClean="0"/>
              <a:t>フェーズを踏んで対応付け</a:t>
            </a:r>
            <a:r>
              <a:rPr kumimoji="1" lang="ja-JP" altLang="en-US" dirty="0" smtClean="0"/>
              <a:t>を行います。</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ja-JP" altLang="en-US" dirty="0" smtClean="0"/>
              <a:t>。</a:t>
            </a:r>
            <a:endParaRPr kumimoji="1" lang="en-US" altLang="ja-JP" dirty="0" smtClean="0"/>
          </a:p>
          <a:p>
            <a:endParaRPr kumimoji="1" lang="en-US" altLang="ja-JP" dirty="0" smtClean="0"/>
          </a:p>
          <a:p>
            <a:r>
              <a:rPr kumimoji="1" lang="ja-JP" altLang="en-US" dirty="0" smtClean="0"/>
              <a:t>本研究</a:t>
            </a:r>
            <a:r>
              <a:rPr kumimoji="1" lang="ja-JP" altLang="en-US" dirty="0" smtClean="0"/>
              <a:t>では</a:t>
            </a:r>
            <a:r>
              <a:rPr kumimoji="1" lang="en-US" altLang="ja-JP" b="1" dirty="0" smtClean="0"/>
              <a:t>JUnit</a:t>
            </a:r>
            <a:r>
              <a:rPr kumimoji="1" lang="ja-JP" altLang="en-US" b="1" dirty="0" smtClean="0"/>
              <a:t>の命名規則に従って、テストクラス名から</a:t>
            </a:r>
            <a:r>
              <a:rPr kumimoji="1" lang="en-US" altLang="ja-JP" b="1" dirty="0" smtClean="0"/>
              <a:t>”Test”</a:t>
            </a:r>
            <a:r>
              <a:rPr kumimoji="1" lang="ja-JP" altLang="en-US" b="1" dirty="0" smtClean="0"/>
              <a:t>という文字列を除いたクラス名がテスト対象クラスになります</a:t>
            </a:r>
            <a:endParaRPr kumimoji="1" lang="en-US" altLang="ja-JP" b="1" dirty="0" smtClean="0"/>
          </a:p>
          <a:p>
            <a:endParaRPr kumimoji="1" lang="en-US" altLang="ja-JP" dirty="0" smtClean="0"/>
          </a:p>
          <a:p>
            <a:r>
              <a:rPr kumimoji="1" lang="ja-JP" altLang="en-US" dirty="0" smtClean="0"/>
              <a:t>次に、フェーズ</a:t>
            </a:r>
            <a:r>
              <a:rPr kumimoji="1" lang="en-US" altLang="ja-JP" dirty="0" smtClean="0"/>
              <a:t>2</a:t>
            </a:r>
            <a:r>
              <a:rPr kumimoji="1" lang="ja-JP" altLang="en-US" dirty="0" smtClean="0"/>
              <a:t>では、テストコード内のメソッド呼び出しを確認します。</a:t>
            </a:r>
            <a:r>
              <a:rPr kumimoji="1" lang="ja-JP" altLang="en-US" dirty="0" smtClean="0"/>
              <a:t>一般に、単体</a:t>
            </a:r>
            <a:r>
              <a:rPr kumimoji="1" lang="ja-JP" altLang="en-US" dirty="0" smtClean="0"/>
              <a:t>テストでは、このようにテストコード内で</a:t>
            </a:r>
            <a:r>
              <a:rPr kumimoji="1" lang="ja-JP" altLang="en-US" dirty="0" smtClean="0"/>
              <a:t>、対象</a:t>
            </a:r>
            <a:r>
              <a:rPr kumimoji="1" lang="ja-JP" altLang="en-US" dirty="0" smtClean="0"/>
              <a:t>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a:t>
            </a:r>
            <a:r>
              <a:rPr kumimoji="1" lang="ja-JP" altLang="en-US" dirty="0" smtClean="0"/>
              <a:t>、メソッド</a:t>
            </a:r>
            <a:r>
              <a:rPr kumimoji="1" lang="ja-JP" altLang="en-US" dirty="0" smtClean="0"/>
              <a:t>呼び出しを取得することで対象コードとテストコードを対応付けます。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a:t>
            </a:r>
            <a:r>
              <a:rPr kumimoji="1" lang="ja-JP" altLang="en-US" dirty="0" smtClean="0"/>
              <a:t>のメソッド</a:t>
            </a:r>
            <a:r>
              <a:rPr kumimoji="1" lang="ja-JP" altLang="en-US" dirty="0" smtClean="0"/>
              <a:t>が呼び出されていることも考えられるので、フェーズ</a:t>
            </a:r>
            <a:r>
              <a:rPr kumimoji="1" lang="en-US" altLang="ja-JP" dirty="0" smtClean="0"/>
              <a:t>3</a:t>
            </a:r>
            <a:r>
              <a:rPr kumimoji="1" lang="ja-JP" altLang="en-US" dirty="0" smtClean="0"/>
              <a:t>では、テストメソッドと対象メソッドの比較も</a:t>
            </a:r>
            <a:r>
              <a:rPr kumimoji="1" lang="ja-JP" altLang="en-US" dirty="0" smtClean="0"/>
              <a:t>行いました。</a:t>
            </a:r>
            <a:endParaRPr kumimoji="1" lang="en-US" altLang="ja-JP" dirty="0" smtClean="0"/>
          </a:p>
          <a:p>
            <a:endParaRPr kumimoji="1" lang="en-US" altLang="ja-JP" dirty="0" smtClean="0"/>
          </a:p>
          <a:p>
            <a:r>
              <a:rPr kumimoji="1" lang="ja-JP" altLang="en-US" dirty="0" smtClean="0"/>
              <a:t>このように</a:t>
            </a:r>
            <a:r>
              <a:rPr kumimoji="1" lang="en-US" altLang="ja-JP" dirty="0" smtClean="0"/>
              <a:t>3</a:t>
            </a:r>
            <a:r>
              <a:rPr kumimoji="1" lang="ja-JP" altLang="en-US" dirty="0" err="1" smtClean="0"/>
              <a:t>つの</a:t>
            </a:r>
            <a:r>
              <a:rPr kumimoji="1" lang="ja-JP" altLang="en-US" dirty="0" smtClean="0"/>
              <a:t>フェーズを踏むことで対象コードとテストコードを厳密に対応付け、類似コード片に対応するテストコードを正確に検索できるようにしました。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8</a:t>
            </a:fld>
            <a:endParaRPr kumimoji="1" lang="ja-JP" altLang="en-US"/>
          </a:p>
        </p:txBody>
      </p:sp>
    </p:spTree>
    <p:extLst>
      <p:ext uri="{BB962C8B-B14F-4D97-AF65-F5344CB8AC3E}">
        <p14:creationId xmlns:p14="http://schemas.microsoft.com/office/powerpoint/2010/main" val="3469163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Step3</a:t>
            </a:r>
            <a:r>
              <a:rPr kumimoji="1" lang="ja-JP" altLang="en-US" dirty="0" smtClean="0"/>
              <a:t>では、</a:t>
            </a:r>
            <a:r>
              <a:rPr kumimoji="1" lang="en-US" altLang="ja-JP" dirty="0" smtClean="0"/>
              <a:t>Step2</a:t>
            </a:r>
            <a:r>
              <a:rPr kumimoji="1" lang="ja-JP" altLang="en-US" dirty="0" smtClean="0"/>
              <a:t>で検索されたテストコード内に含まれるテストスメルを検出します</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テストスメルというのはテストコードの良くない実装を表す指標のことで、ドゥーセンらによって</a:t>
            </a:r>
            <a:r>
              <a:rPr kumimoji="1" lang="en-US" altLang="ja-JP" dirty="0" smtClean="0"/>
              <a:t>11</a:t>
            </a:r>
            <a:r>
              <a:rPr kumimoji="1" lang="ja-JP" altLang="en-US" dirty="0" smtClean="0"/>
              <a:t>種類のテストスメルが提唱されました．</a:t>
            </a:r>
            <a:endParaRPr kumimoji="1" lang="en-US" altLang="ja-JP" dirty="0" smtClean="0"/>
          </a:p>
          <a:p>
            <a:endParaRPr kumimoji="1" lang="en-US" altLang="ja-JP" dirty="0" smtClean="0"/>
          </a:p>
          <a:p>
            <a:r>
              <a:rPr kumimoji="1" lang="ja-JP" altLang="en-US" dirty="0" smtClean="0"/>
              <a:t>例えばこれはテストスメルの例ですが、このテストコードには</a:t>
            </a:r>
            <a:r>
              <a:rPr kumimoji="1" lang="ja-JP" altLang="en-US" dirty="0" smtClean="0"/>
              <a:t>、</a:t>
            </a:r>
            <a:r>
              <a:rPr kumimoji="1" lang="ja-JP" altLang="en-US" b="1" dirty="0" smtClean="0"/>
              <a:t>アサーションルーレット</a:t>
            </a:r>
            <a:r>
              <a:rPr kumimoji="1" lang="ja-JP" altLang="en-US" dirty="0" smtClean="0"/>
              <a:t>というテストスメルが含まれており、</a:t>
            </a:r>
            <a:r>
              <a:rPr kumimoji="1" lang="en-US" altLang="ja-JP" dirty="0" smtClean="0"/>
              <a:t>1</a:t>
            </a:r>
            <a:r>
              <a:rPr kumimoji="1" lang="ja-JP" altLang="en-US" dirty="0" err="1" smtClean="0"/>
              <a:t>つの</a:t>
            </a:r>
            <a:r>
              <a:rPr kumimoji="1" lang="ja-JP" altLang="en-US" u="sng" dirty="0" smtClean="0"/>
              <a:t>テストメソッド内</a:t>
            </a:r>
            <a:r>
              <a:rPr kumimoji="1" lang="ja-JP" altLang="en-US" u="sng" dirty="0" smtClean="0"/>
              <a:t>に複数の</a:t>
            </a:r>
            <a:r>
              <a:rPr kumimoji="1" lang="en-US" altLang="ja-JP" u="sng" dirty="0" err="1" smtClean="0"/>
              <a:t>asser</a:t>
            </a:r>
            <a:r>
              <a:rPr kumimoji="1" lang="ja-JP" altLang="en-US" u="sng" dirty="0" smtClean="0"/>
              <a:t>文を含む場合</a:t>
            </a:r>
            <a:r>
              <a:rPr kumimoji="1" lang="ja-JP" altLang="en-US" u="sng" dirty="0" smtClean="0"/>
              <a:t>にこのテストスメルが発生します。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で、最近</a:t>
            </a:r>
            <a:r>
              <a:rPr kumimoji="1" lang="ja-JP" altLang="en-US" dirty="0" smtClean="0"/>
              <a:t>では、これらのテストスメルについて多くの調査研究が行われており、テストスメルがソフトウェアの保守活動に悪影響を与えることが分かっています。</a:t>
            </a:r>
            <a:endParaRPr kumimoji="1" lang="en-US" altLang="ja-JP" dirty="0" smtClean="0"/>
          </a:p>
          <a:p>
            <a:endParaRPr kumimoji="1" lang="en-US" altLang="ja-JP" dirty="0" smtClean="0"/>
          </a:p>
          <a:p>
            <a:r>
              <a:rPr kumimoji="1" lang="en-US" altLang="ja-JP" dirty="0" smtClean="0"/>
              <a:t>Step3</a:t>
            </a:r>
            <a:r>
              <a:rPr kumimoji="1" lang="ja-JP" altLang="en-US" dirty="0" smtClean="0"/>
              <a:t>では、これらのテストスメルを高速で検出するために</a:t>
            </a:r>
            <a:r>
              <a:rPr kumimoji="1" lang="ja-JP" altLang="en-US" dirty="0" smtClean="0"/>
              <a:t>、テストスメル</a:t>
            </a:r>
            <a:r>
              <a:rPr kumimoji="1" lang="ja-JP" altLang="en-US" dirty="0" smtClean="0"/>
              <a:t>を自動で検出できる</a:t>
            </a:r>
            <a:r>
              <a:rPr kumimoji="1" lang="en-US" altLang="ja-JP" dirty="0" err="1" smtClean="0"/>
              <a:t>tsDetect</a:t>
            </a:r>
            <a:r>
              <a:rPr kumimoji="1" lang="ja-JP" altLang="en-US" dirty="0" smtClean="0"/>
              <a:t>というツールを利用しています。</a:t>
            </a:r>
            <a:endParaRPr kumimoji="1" lang="en-US" altLang="ja-JP" dirty="0" smtClean="0"/>
          </a:p>
          <a:p>
            <a:endParaRPr kumimoji="1" lang="en-US" altLang="ja-JP" dirty="0" smtClean="0"/>
          </a:p>
          <a:p>
            <a:r>
              <a:rPr kumimoji="1" lang="ja-JP" altLang="en-US" dirty="0" smtClean="0"/>
              <a:t>このツールは</a:t>
            </a:r>
            <a:r>
              <a:rPr kumimoji="1" lang="en-US" altLang="ja-JP" dirty="0" smtClean="0"/>
              <a:t>AST</a:t>
            </a:r>
            <a:r>
              <a:rPr kumimoji="1" lang="ja-JP" altLang="en-US" dirty="0" smtClean="0"/>
              <a:t>ベースの検出手法で実装されたツールであり、</a:t>
            </a:r>
            <a:r>
              <a:rPr kumimoji="1" lang="en-US" altLang="ja-JP" dirty="0" smtClean="0"/>
              <a:t>19</a:t>
            </a:r>
            <a:r>
              <a:rPr kumimoji="1" lang="ja-JP" altLang="en-US" dirty="0" smtClean="0"/>
              <a:t>種類のテストスメルを高い精度と再現率で検出することができます。</a:t>
            </a:r>
            <a:endParaRPr kumimoji="1" lang="en-US" altLang="ja-JP" dirty="0" smtClean="0"/>
          </a:p>
          <a:p>
            <a:endParaRPr kumimoji="1" lang="en-US" altLang="ja-JP" baseline="0" dirty="0" smtClean="0"/>
          </a:p>
          <a:p>
            <a:r>
              <a:rPr kumimoji="1" lang="ja-JP" altLang="en-US" baseline="0" dirty="0" smtClean="0"/>
              <a:t>最後に</a:t>
            </a:r>
            <a:r>
              <a:rPr kumimoji="1" lang="en-US" altLang="ja-JP" baseline="0" dirty="0" smtClean="0"/>
              <a:t>Step4</a:t>
            </a:r>
            <a:r>
              <a:rPr kumimoji="1" lang="ja-JP" altLang="en-US" baseline="0" dirty="0" smtClean="0"/>
              <a:t>です。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9</a:t>
            </a:fld>
            <a:endParaRPr kumimoji="1" lang="ja-JP" altLang="en-US"/>
          </a:p>
        </p:txBody>
      </p:sp>
    </p:spTree>
    <p:extLst>
      <p:ext uri="{BB962C8B-B14F-4D97-AF65-F5344CB8AC3E}">
        <p14:creationId xmlns:p14="http://schemas.microsoft.com/office/powerpoint/2010/main" val="1581621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smtClean="0"/>
              <a:t>マスター サブタイトルの書式設定</a:t>
            </a:r>
            <a:endParaRPr kumimoji="1" lang="ja-JP" altLang="en-US" dirty="0"/>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9202881" y="6356350"/>
            <a:ext cx="2743200" cy="365125"/>
          </a:xfrm>
        </p:spPr>
        <p:txBody>
          <a:bodyPr/>
          <a:lstStyle>
            <a:lvl1pPr>
              <a:defRPr sz="2000" b="1"/>
            </a:lvl1pPr>
          </a:lstStyle>
          <a:p>
            <a:fld id="{45A506BF-A227-4F36-9425-718548026E58}" type="slidenum">
              <a:rPr lang="ja-JP" altLang="en-US" smtClean="0"/>
              <a:pPr/>
              <a:t>‹#›</a:t>
            </a:fld>
            <a:endParaRPr lang="ja-JP" altLang="en-US" dirty="0"/>
          </a:p>
        </p:txBody>
      </p:sp>
      <p:sp>
        <p:nvSpPr>
          <p:cNvPr id="7" name="長方形 103">
            <a:extLst>
              <a:ext uri="{C183D7F6-B498-43B3-948B-1728B52AA6E4}">
                <adec:decorative xmlns:adec="http://schemas.microsoft.com/office/drawing/2017/decorative" xmlns="" val="1"/>
              </a:ext>
            </a:extLst>
          </p:cNvPr>
          <p:cNvSpPr/>
          <p:nvPr userDrawn="1"/>
        </p:nvSpPr>
        <p:spPr>
          <a:xfrm>
            <a:off x="972458" y="3510675"/>
            <a:ext cx="10204941" cy="168696"/>
          </a:xfrm>
          <a:custGeom>
            <a:avLst/>
            <a:gdLst>
              <a:gd name="connsiteX0" fmla="*/ 0 w 11112500"/>
              <a:gd name="connsiteY0" fmla="*/ 0 h 91363"/>
              <a:gd name="connsiteX1" fmla="*/ 11112500 w 11112500"/>
              <a:gd name="connsiteY1" fmla="*/ 0 h 91363"/>
              <a:gd name="connsiteX2" fmla="*/ 11112500 w 11112500"/>
              <a:gd name="connsiteY2" fmla="*/ 91363 h 91363"/>
              <a:gd name="connsiteX3" fmla="*/ 0 w 11112500"/>
              <a:gd name="connsiteY3" fmla="*/ 91363 h 91363"/>
              <a:gd name="connsiteX4" fmla="*/ 0 w 11112500"/>
              <a:gd name="connsiteY4" fmla="*/ 0 h 91363"/>
              <a:gd name="connsiteX0" fmla="*/ 0 w 11144250"/>
              <a:gd name="connsiteY0" fmla="*/ 0 h 91363"/>
              <a:gd name="connsiteX1" fmla="*/ 11112500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4250"/>
              <a:gd name="connsiteY0" fmla="*/ 0 h 91363"/>
              <a:gd name="connsiteX1" fmla="*/ 11136792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9804"/>
              <a:gd name="connsiteY0" fmla="*/ 0 h 91363"/>
              <a:gd name="connsiteX1" fmla="*/ 11149804 w 11149804"/>
              <a:gd name="connsiteY1" fmla="*/ 0 h 91363"/>
              <a:gd name="connsiteX2" fmla="*/ 11144250 w 11149804"/>
              <a:gd name="connsiteY2" fmla="*/ 21513 h 91363"/>
              <a:gd name="connsiteX3" fmla="*/ 0 w 11149804"/>
              <a:gd name="connsiteY3" fmla="*/ 91363 h 91363"/>
              <a:gd name="connsiteX4" fmla="*/ 0 w 11149804"/>
              <a:gd name="connsiteY4" fmla="*/ 0 h 91363"/>
              <a:gd name="connsiteX0" fmla="*/ 0 w 11153708"/>
              <a:gd name="connsiteY0" fmla="*/ 0 h 91363"/>
              <a:gd name="connsiteX1" fmla="*/ 11153708 w 11153708"/>
              <a:gd name="connsiteY1" fmla="*/ 1935 h 91363"/>
              <a:gd name="connsiteX2" fmla="*/ 11144250 w 11153708"/>
              <a:gd name="connsiteY2" fmla="*/ 21513 h 91363"/>
              <a:gd name="connsiteX3" fmla="*/ 0 w 11153708"/>
              <a:gd name="connsiteY3" fmla="*/ 91363 h 91363"/>
              <a:gd name="connsiteX4" fmla="*/ 0 w 11153708"/>
              <a:gd name="connsiteY4" fmla="*/ 0 h 9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708" h="91363">
                <a:moveTo>
                  <a:pt x="0" y="0"/>
                </a:moveTo>
                <a:lnTo>
                  <a:pt x="11153708" y="1935"/>
                </a:lnTo>
                <a:lnTo>
                  <a:pt x="11144250" y="21513"/>
                </a:lnTo>
                <a:lnTo>
                  <a:pt x="0" y="91363"/>
                </a:lnTo>
                <a:lnTo>
                  <a:pt x="0" y="0"/>
                </a:lnTo>
                <a:close/>
              </a:path>
            </a:pathLst>
          </a:cu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15682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25512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973356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621196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944288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99384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4128949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5781367"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903253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1" y="148042"/>
            <a:ext cx="8622361" cy="993423"/>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hasCustomPrompt="1"/>
          </p:nvPr>
        </p:nvSpPr>
        <p:spPr>
          <a:xfrm>
            <a:off x="221598" y="329894"/>
            <a:ext cx="8462133"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en-US" altLang="ja-JP" dirty="0" smtClean="0"/>
              <a:t>RQ4. </a:t>
            </a:r>
            <a:r>
              <a:rPr kumimoji="1" lang="en-US" altLang="ja-JP" dirty="0" err="1" smtClean="0"/>
              <a:t>SuiteRec</a:t>
            </a:r>
            <a:r>
              <a:rPr kumimoji="1" lang="ja-JP" altLang="en-US" dirty="0" smtClean="0"/>
              <a:t>の利用は、開発者のテストコード作成タスクの認識にどう影響するか？</a:t>
            </a:r>
            <a:endParaRPr kumimoji="1" lang="ja-JP" altLang="en-US" dirty="0"/>
          </a:p>
        </p:txBody>
      </p:sp>
    </p:spTree>
    <p:extLst>
      <p:ext uri="{BB962C8B-B14F-4D97-AF65-F5344CB8AC3E}">
        <p14:creationId xmlns:p14="http://schemas.microsoft.com/office/powerpoint/2010/main" val="20761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7861300"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1876190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7841226" cy="805686"/>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6464337"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109231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310275"/>
            <a:ext cx="10022186" cy="923280"/>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165349"/>
            <a:ext cx="7869382" cy="1281113"/>
          </a:xfrm>
        </p:spPr>
        <p:txBody>
          <a:bodyPr>
            <a:normAutofit/>
          </a:bodyPr>
          <a:lstStyle>
            <a:lvl1pPr>
              <a:defRPr sz="40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910693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30241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61976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9A935378-F4F8-4659-868E-727B0E96AC4C}" type="datetimeFigureOut">
              <a:rPr kumimoji="1" lang="ja-JP" altLang="en-US" smtClean="0"/>
              <a:t>2020/2/4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813707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935378-F4F8-4659-868E-727B0E96AC4C}" type="datetimeFigureOut">
              <a:rPr kumimoji="1" lang="ja-JP" altLang="en-US" smtClean="0"/>
              <a:t>2020/2/4</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078620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3" r:id="rId4"/>
    <p:sldLayoutId id="2147483661" r:id="rId5"/>
    <p:sldLayoutId id="214748366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110.png"/></Relationships>
</file>

<file path=ppt/slides/_rels/slide3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59.xml"/><Relationship Id="rId1" Type="http://schemas.openxmlformats.org/officeDocument/2006/relationships/slideLayout" Target="../slideLayouts/slideLayout3.xml"/><Relationship Id="rId4" Type="http://schemas.openxmlformats.org/officeDocument/2006/relationships/chart" Target="../charts/chart8.xml"/></Relationships>
</file>

<file path=ppt/slides/_rels/slide7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6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7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6175" y="1048647"/>
            <a:ext cx="9899650" cy="2387600"/>
          </a:xfrm>
        </p:spPr>
        <p:txBody>
          <a:bodyPr>
            <a:normAutofit/>
          </a:bodyPr>
          <a:lstStyle/>
          <a:p>
            <a:pPr algn="l"/>
            <a:r>
              <a:rPr kumimoji="1" lang="ja-JP" altLang="en-US" sz="4400" dirty="0" smtClean="0"/>
              <a:t>ソースコードの類似性に基づいた</a:t>
            </a:r>
            <a:r>
              <a:rPr kumimoji="1" lang="en-US" altLang="ja-JP" sz="4400" dirty="0" smtClean="0"/>
              <a:t/>
            </a:r>
            <a:br>
              <a:rPr kumimoji="1" lang="en-US" altLang="ja-JP" sz="4400" dirty="0" smtClean="0"/>
            </a:br>
            <a:r>
              <a:rPr kumimoji="1" lang="ja-JP" altLang="en-US" sz="4400" dirty="0" smtClean="0"/>
              <a:t>テストコード自動推薦ツール</a:t>
            </a:r>
            <a:r>
              <a:rPr kumimoji="1" lang="en-US" altLang="ja-JP" sz="4400" dirty="0" err="1" smtClean="0"/>
              <a:t>SuiteRec</a:t>
            </a:r>
            <a:endParaRPr kumimoji="1" lang="ja-JP" altLang="en-US" sz="4400" dirty="0"/>
          </a:p>
        </p:txBody>
      </p:sp>
      <p:sp>
        <p:nvSpPr>
          <p:cNvPr id="3" name="サブタイトル 2"/>
          <p:cNvSpPr>
            <a:spLocks noGrp="1"/>
          </p:cNvSpPr>
          <p:nvPr>
            <p:ph type="subTitle" idx="1"/>
          </p:nvPr>
        </p:nvSpPr>
        <p:spPr>
          <a:xfrm>
            <a:off x="1146175" y="4051300"/>
            <a:ext cx="9144000" cy="1181100"/>
          </a:xfrm>
        </p:spPr>
        <p:txBody>
          <a:bodyPr>
            <a:normAutofit/>
          </a:bodyPr>
          <a:lstStyle/>
          <a:p>
            <a:pPr algn="l"/>
            <a:r>
              <a:rPr lang="en-US" altLang="ja-JP" dirty="0" smtClean="0"/>
              <a:t>1811098 </a:t>
            </a:r>
            <a:r>
              <a:rPr lang="ja-JP" altLang="en-US" dirty="0" smtClean="0"/>
              <a:t>倉地亮介</a:t>
            </a:r>
            <a:endParaRPr kumimoji="1" lang="ja-JP" altLang="en-US" dirty="0"/>
          </a:p>
        </p:txBody>
      </p:sp>
      <p:sp>
        <p:nvSpPr>
          <p:cNvPr id="4" name="テキスト ボックス 3"/>
          <p:cNvSpPr txBox="1"/>
          <p:nvPr/>
        </p:nvSpPr>
        <p:spPr>
          <a:xfrm>
            <a:off x="1146175" y="996950"/>
            <a:ext cx="2339975" cy="400110"/>
          </a:xfrm>
          <a:prstGeom prst="rect">
            <a:avLst/>
          </a:prstGeom>
          <a:noFill/>
        </p:spPr>
        <p:txBody>
          <a:bodyPr wrap="square" rtlCol="0">
            <a:spAutoFit/>
          </a:bodyPr>
          <a:lstStyle/>
          <a:p>
            <a:r>
              <a:rPr kumimoji="1" lang="en-US" altLang="ja-JP" sz="2000" dirty="0" smtClean="0">
                <a:latin typeface="メイリオ" panose="020B0604030504040204" pitchFamily="50" charset="-128"/>
                <a:ea typeface="メイリオ" panose="020B0604030504040204" pitchFamily="50" charset="-128"/>
              </a:rPr>
              <a:t>2020 </a:t>
            </a:r>
            <a:r>
              <a:rPr kumimoji="1" lang="ja-JP" altLang="en-US" sz="2000" dirty="0" smtClean="0">
                <a:latin typeface="メイリオ" panose="020B0604030504040204" pitchFamily="50" charset="-128"/>
                <a:ea typeface="メイリオ" panose="020B0604030504040204" pitchFamily="50" charset="-128"/>
              </a:rPr>
              <a:t>修論発表会</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156390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219428"/>
            <a:ext cx="7715902" cy="729386"/>
          </a:xfrm>
        </p:spPr>
        <p:txBody>
          <a:bodyPr>
            <a:noAutofit/>
          </a:bodyPr>
          <a:lstStyle/>
          <a:p>
            <a:r>
              <a:rPr lang="en-US" altLang="ja-JP" sz="2800" b="1" dirty="0"/>
              <a:t>Step4: </a:t>
            </a:r>
            <a:r>
              <a:rPr lang="ja-JP" altLang="en-US" sz="2800" dirty="0"/>
              <a:t>推薦される</a:t>
            </a:r>
            <a:r>
              <a:rPr lang="ja-JP" altLang="en-US" sz="2800" dirty="0" smtClean="0"/>
              <a:t>テストコードの</a:t>
            </a:r>
            <a:r>
              <a:rPr lang="ja-JP" altLang="en-US" sz="2800" dirty="0"/>
              <a:t>順位付け</a:t>
            </a:r>
            <a:endParaRPr kumimoji="1" lang="ja-JP" altLang="en-US" sz="2800" dirty="0"/>
          </a:p>
        </p:txBody>
      </p:sp>
      <p:sp>
        <p:nvSpPr>
          <p:cNvPr id="4" name="コンテンツ プレースホルダー 2"/>
          <p:cNvSpPr>
            <a:spLocks noGrp="1"/>
          </p:cNvSpPr>
          <p:nvPr>
            <p:ph idx="1"/>
          </p:nvPr>
        </p:nvSpPr>
        <p:spPr>
          <a:xfrm>
            <a:off x="838200" y="1486680"/>
            <a:ext cx="10515600" cy="574675"/>
          </a:xfrm>
        </p:spPr>
        <p:txBody>
          <a:bodyPr>
            <a:normAutofit/>
          </a:bodyPr>
          <a:lstStyle/>
          <a:p>
            <a:r>
              <a:rPr lang="ja-JP" altLang="en-US" dirty="0" smtClean="0"/>
              <a:t>推薦されるテストコードを以下の</a:t>
            </a:r>
            <a:r>
              <a:rPr lang="en-US" altLang="ja-JP" dirty="0" smtClean="0"/>
              <a:t>2</a:t>
            </a:r>
            <a:r>
              <a:rPr lang="ja-JP" altLang="en-US" dirty="0" err="1" smtClean="0"/>
              <a:t>つの</a:t>
            </a:r>
            <a:r>
              <a:rPr lang="ja-JP" altLang="en-US" dirty="0" smtClean="0"/>
              <a:t>要素を基に順位付ける</a:t>
            </a:r>
            <a:endParaRPr lang="en-US" altLang="ja-JP" dirty="0"/>
          </a:p>
          <a:p>
            <a:endParaRPr kumimoji="1"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a:t>
            </a:r>
            <a:r>
              <a:rPr lang="en-US" altLang="ja-JP" sz="2400" dirty="0" smtClean="0">
                <a:latin typeface="メイリオ" panose="020B0604030504040204" pitchFamily="50" charset="-128"/>
                <a:ea typeface="メイリオ" panose="020B0604030504040204" pitchFamily="50" charset="-128"/>
              </a:rPr>
              <a:t>Step1</a:t>
            </a:r>
            <a:r>
              <a:rPr lang="en-US" altLang="ja-JP" sz="2400" dirty="0">
                <a:latin typeface="メイリオ" panose="020B0604030504040204" pitchFamily="50" charset="-128"/>
                <a:ea typeface="メイリオ" panose="020B0604030504040204" pitchFamily="50" charset="-128"/>
              </a:rPr>
              <a:t>)</a:t>
            </a:r>
          </a:p>
        </p:txBody>
      </p:sp>
      <p:sp>
        <p:nvSpPr>
          <p:cNvPr id="6" name="テキスト ボックス 5"/>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7" name="角丸四角形 6"/>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テストコード内に、含まれる</a:t>
            </a:r>
            <a:r>
              <a:rPr lang="ja-JP" altLang="en-US" sz="2400" dirty="0" smtClean="0">
                <a:latin typeface="メイリオ" panose="020B0604030504040204" pitchFamily="50" charset="-128"/>
                <a:ea typeface="メイリオ" panose="020B0604030504040204" pitchFamily="50" charset="-128"/>
              </a:rPr>
              <a:t>テストスメルの数</a:t>
            </a:r>
            <a:r>
              <a:rPr lang="en-US" altLang="ja-JP" sz="2400" dirty="0" smtClean="0">
                <a:latin typeface="メイリオ" panose="020B0604030504040204" pitchFamily="50" charset="-128"/>
                <a:ea typeface="メイリオ" panose="020B0604030504040204" pitchFamily="50" charset="-128"/>
              </a:rPr>
              <a:t>(Step3)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9" name="二等辺三角形 8"/>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0" name="フローチャート: 代替処理 9"/>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a:t>
            </a:r>
            <a:r>
              <a:rPr lang="ja-JP" altLang="en-US" sz="3200" dirty="0">
                <a:latin typeface="メイリオ" panose="020B0604030504040204" pitchFamily="50" charset="-128"/>
                <a:ea typeface="メイリオ" panose="020B0604030504040204" pitchFamily="50" charset="-128"/>
              </a:rPr>
              <a:t>付</a:t>
            </a:r>
            <a:r>
              <a:rPr lang="ja-JP" altLang="en-US" sz="3200" dirty="0" smtClean="0">
                <a:latin typeface="メイリオ" panose="020B0604030504040204" pitchFamily="50" charset="-128"/>
                <a:ea typeface="メイリオ" panose="020B0604030504040204" pitchFamily="50" charset="-128"/>
              </a:rPr>
              <a:t>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836260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199" y="1394934"/>
            <a:ext cx="10348913" cy="4727086"/>
          </a:xfrm>
        </p:spPr>
        <p:txBody>
          <a:bodyPr>
            <a:normAutofit/>
          </a:bodyPr>
          <a:lstStyle/>
          <a:p>
            <a:pPr marL="0" indent="0">
              <a:buNone/>
            </a:pPr>
            <a:r>
              <a:rPr kumimoji="1" lang="en-US" altLang="ja-JP" sz="3200" dirty="0" err="1" smtClean="0"/>
              <a:t>SuiteRec</a:t>
            </a:r>
            <a:r>
              <a:rPr lang="ja-JP" altLang="en-US" sz="3200" dirty="0" smtClean="0"/>
              <a:t>の</a:t>
            </a:r>
            <a:r>
              <a:rPr kumimoji="1" lang="ja-JP" altLang="en-US" sz="3200" dirty="0" smtClean="0"/>
              <a:t>有用性を定量的・定性的に評価</a:t>
            </a:r>
            <a:endParaRPr kumimoji="1" lang="en-US" altLang="ja-JP" sz="3200" dirty="0" smtClean="0"/>
          </a:p>
          <a:p>
            <a:endParaRPr kumimoji="1" lang="en-US" altLang="ja-JP" sz="1400" dirty="0" smtClean="0"/>
          </a:p>
          <a:p>
            <a:pPr marL="0" indent="0">
              <a:buNone/>
            </a:pPr>
            <a:r>
              <a:rPr kumimoji="1" lang="ja-JP" altLang="en-US" b="1" dirty="0" smtClean="0"/>
              <a:t>評価実験</a:t>
            </a:r>
            <a:r>
              <a:rPr kumimoji="1" lang="en-US" altLang="ja-JP" b="1" dirty="0" smtClean="0"/>
              <a:t>1</a:t>
            </a:r>
            <a:r>
              <a:rPr kumimoji="1" lang="en-US" altLang="ja-JP" dirty="0" smtClean="0"/>
              <a:t>: </a:t>
            </a:r>
            <a:r>
              <a:rPr lang="ja-JP" altLang="en-US" dirty="0" smtClean="0"/>
              <a:t>テストコード</a:t>
            </a:r>
            <a:r>
              <a:rPr lang="ja-JP" altLang="en-US" dirty="0" smtClean="0"/>
              <a:t>の作成支援に関する</a:t>
            </a:r>
            <a:r>
              <a:rPr lang="ja-JP" altLang="en-US" dirty="0" smtClean="0"/>
              <a:t>実験</a:t>
            </a:r>
            <a:endParaRPr lang="en-US" altLang="ja-JP" dirty="0" smtClean="0"/>
          </a:p>
          <a:p>
            <a:endParaRPr lang="en-US" altLang="ja-JP" sz="100" dirty="0" smtClean="0"/>
          </a:p>
          <a:p>
            <a:pPr lvl="2">
              <a:buFont typeface="Wingdings" panose="05000000000000000000" pitchFamily="2" charset="2"/>
              <a:buChar char="Ø"/>
            </a:pPr>
            <a:r>
              <a:rPr lang="ja-JP" altLang="en-US" sz="2400" dirty="0" smtClean="0"/>
              <a:t>被験者が作成したテストコードの</a:t>
            </a:r>
            <a:r>
              <a:rPr lang="ja-JP" altLang="en-US" sz="2400" dirty="0" smtClean="0"/>
              <a:t>カバレッジ</a:t>
            </a:r>
            <a:r>
              <a:rPr lang="ja-JP" altLang="en-US" sz="2400" dirty="0"/>
              <a:t>、</a:t>
            </a:r>
            <a:r>
              <a:rPr lang="ja-JP" altLang="en-US" sz="2400" dirty="0" smtClean="0"/>
              <a:t>作成時間、テストスメルを比較して評価した</a:t>
            </a:r>
            <a:endParaRPr lang="en-US" altLang="ja-JP" sz="2400" dirty="0" smtClean="0"/>
          </a:p>
          <a:p>
            <a:pPr lvl="1"/>
            <a:endParaRPr kumimoji="1" lang="en-US" altLang="ja-JP" sz="1600" b="1" dirty="0"/>
          </a:p>
          <a:p>
            <a:pPr marL="0" indent="0">
              <a:buNone/>
            </a:pPr>
            <a:r>
              <a:rPr lang="ja-JP" altLang="en-US" b="1" dirty="0" smtClean="0"/>
              <a:t>評価実験</a:t>
            </a:r>
            <a:r>
              <a:rPr lang="en-US" altLang="ja-JP" b="1" dirty="0" smtClean="0"/>
              <a:t>2</a:t>
            </a:r>
            <a:r>
              <a:rPr lang="en-US" altLang="ja-JP" dirty="0" smtClean="0"/>
              <a:t>:</a:t>
            </a:r>
            <a:r>
              <a:rPr lang="ja-JP" altLang="en-US" b="1" dirty="0"/>
              <a:t> </a:t>
            </a:r>
            <a:r>
              <a:rPr lang="ja-JP" altLang="en-US" dirty="0" smtClean="0"/>
              <a:t>推薦</a:t>
            </a:r>
            <a:r>
              <a:rPr lang="ja-JP" altLang="en-US" dirty="0" smtClean="0"/>
              <a:t>されるテストコードの順位付けに関する</a:t>
            </a:r>
            <a:r>
              <a:rPr lang="ja-JP" altLang="en-US" dirty="0" smtClean="0"/>
              <a:t>実験</a:t>
            </a:r>
            <a:endParaRPr lang="en-US" altLang="ja-JP" dirty="0" smtClean="0"/>
          </a:p>
          <a:p>
            <a:endParaRPr lang="en-US" altLang="ja-JP" sz="100" dirty="0" smtClean="0"/>
          </a:p>
          <a:p>
            <a:pPr lvl="2">
              <a:buFont typeface="Wingdings" panose="05000000000000000000" pitchFamily="2" charset="2"/>
              <a:buChar char="Ø"/>
            </a:pPr>
            <a:r>
              <a:rPr lang="ja-JP" altLang="en-US" sz="2400" dirty="0" smtClean="0"/>
              <a:t>アンケート調査を実施し、</a:t>
            </a:r>
            <a:r>
              <a:rPr lang="ja-JP" altLang="en-US" sz="2400" dirty="0" smtClean="0"/>
              <a:t>開発者が参考にしたいテストコードを上位に推薦できるかを評価した</a:t>
            </a:r>
            <a:endParaRPr lang="en-US" altLang="ja-JP" sz="2400" dirty="0" smtClean="0"/>
          </a:p>
          <a:p>
            <a:pPr marL="457200" lvl="1" indent="0">
              <a:buNone/>
            </a:pPr>
            <a:r>
              <a:rPr lang="en-US" altLang="ja-JP" sz="1800" dirty="0" smtClean="0"/>
              <a:t>	※</a:t>
            </a:r>
            <a:r>
              <a:rPr lang="ja-JP" altLang="en-US" sz="1800" dirty="0" smtClean="0"/>
              <a:t>本発表では、時間の都合上紹介</a:t>
            </a:r>
            <a:r>
              <a:rPr lang="ja-JP" altLang="en-US" sz="1800" dirty="0" smtClean="0"/>
              <a:t>されません</a:t>
            </a:r>
            <a:endParaRPr lang="en-US" altLang="ja-JP" sz="1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Tree>
    <p:extLst>
      <p:ext uri="{BB962C8B-B14F-4D97-AF65-F5344CB8AC3E}">
        <p14:creationId xmlns:p14="http://schemas.microsoft.com/office/powerpoint/2010/main" val="7821767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r>
              <a:rPr kumimoji="1" lang="en-US" altLang="ja-JP" dirty="0" smtClean="0"/>
              <a:t>1</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r>
              <a:rPr lang="en-US" altLang="ja-JP" dirty="0" err="1" smtClean="0"/>
              <a:t>SuiteRec</a:t>
            </a:r>
            <a:r>
              <a:rPr lang="ja-JP" altLang="en-US" dirty="0" smtClean="0"/>
              <a:t>を</a:t>
            </a:r>
            <a:r>
              <a:rPr lang="ja-JP" altLang="en-US" dirty="0"/>
              <a:t>使用した場合</a:t>
            </a:r>
            <a:r>
              <a:rPr lang="ja-JP" altLang="en-US" dirty="0" smtClean="0"/>
              <a:t>と</a:t>
            </a:r>
            <a:r>
              <a:rPr lang="ja-JP" altLang="en-US" dirty="0" smtClean="0"/>
              <a:t>手作業の</a:t>
            </a:r>
            <a:r>
              <a:rPr lang="ja-JP" altLang="en-US" dirty="0" smtClean="0"/>
              <a:t>場合で、被験者</a:t>
            </a:r>
            <a:r>
              <a:rPr lang="ja-JP" altLang="en-US" dirty="0"/>
              <a:t>が作成</a:t>
            </a:r>
            <a:r>
              <a:rPr lang="ja-JP" altLang="en-US" dirty="0" smtClean="0"/>
              <a:t>した</a:t>
            </a:r>
            <a:r>
              <a:rPr lang="en-US" altLang="ja-JP" dirty="0" smtClean="0"/>
              <a:t/>
            </a:r>
            <a:br>
              <a:rPr lang="en-US" altLang="ja-JP" dirty="0" smtClean="0"/>
            </a:br>
            <a:r>
              <a:rPr lang="ja-JP" altLang="en-US" dirty="0" smtClean="0"/>
              <a:t>テストコードを比較し評価する</a:t>
            </a:r>
            <a:endParaRPr lang="en-US" altLang="ja-JP" dirty="0"/>
          </a:p>
          <a:p>
            <a:pPr lvl="1"/>
            <a:r>
              <a:rPr lang="ja-JP" altLang="en-US" dirty="0" smtClean="0"/>
              <a:t>実験後</a:t>
            </a:r>
            <a:r>
              <a:rPr lang="ja-JP" altLang="en-US" dirty="0"/>
              <a:t>に</a:t>
            </a:r>
            <a:r>
              <a:rPr lang="ja-JP" altLang="en-US" dirty="0" smtClean="0"/>
              <a:t>テストコード作成</a:t>
            </a:r>
            <a:r>
              <a:rPr lang="ja-JP" altLang="en-US" dirty="0"/>
              <a:t>タスクに関する</a:t>
            </a:r>
            <a:r>
              <a:rPr lang="ja-JP" altLang="en-US" dirty="0" smtClean="0"/>
              <a:t>アンケート</a:t>
            </a:r>
            <a:r>
              <a:rPr lang="ja-JP" altLang="en-US" dirty="0" smtClean="0"/>
              <a:t>を実施した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526803479"/>
              </p:ext>
            </p:extLst>
          </p:nvPr>
        </p:nvGraphicFramePr>
        <p:xfrm>
          <a:off x="1495261" y="3045319"/>
          <a:ext cx="9347251" cy="1381760"/>
        </p:xfrm>
        <a:graphic>
          <a:graphicData uri="http://schemas.openxmlformats.org/drawingml/2006/table">
            <a:tbl>
              <a:tblPr firstRow="1" bandRow="1">
                <a:tableStyleId>{5940675A-B579-460E-94D1-54222C63F5DA}</a:tableStyleId>
              </a:tblPr>
              <a:tblGrid>
                <a:gridCol w="1405053">
                  <a:extLst>
                    <a:ext uri="{9D8B030D-6E8A-4147-A177-3AD203B41FA5}">
                      <a16:colId xmlns:a16="http://schemas.microsoft.com/office/drawing/2014/main" val="1118089536"/>
                    </a:ext>
                  </a:extLst>
                </a:gridCol>
                <a:gridCol w="2279028">
                  <a:extLst>
                    <a:ext uri="{9D8B030D-6E8A-4147-A177-3AD203B41FA5}">
                      <a16:colId xmlns:a16="http://schemas.microsoft.com/office/drawing/2014/main" val="1598489831"/>
                    </a:ext>
                  </a:extLst>
                </a:gridCol>
                <a:gridCol w="2935269">
                  <a:extLst>
                    <a:ext uri="{9D8B030D-6E8A-4147-A177-3AD203B41FA5}">
                      <a16:colId xmlns:a16="http://schemas.microsoft.com/office/drawing/2014/main" val="3410595506"/>
                    </a:ext>
                  </a:extLst>
                </a:gridCol>
                <a:gridCol w="2727901">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プログラム</a:t>
                      </a:r>
                      <a:r>
                        <a:rPr kumimoji="1" lang="en-US" altLang="ja-JP" dirty="0" smtClean="0">
                          <a:latin typeface="メイリオ" panose="020B0604030504040204" pitchFamily="50" charset="-128"/>
                          <a:ea typeface="メイリオ" panose="020B0604030504040204" pitchFamily="50" charset="-128"/>
                        </a:rPr>
                        <a:t/>
                      </a:r>
                      <a:br>
                        <a:rPr kumimoji="1" lang="en-US" altLang="ja-JP" dirty="0" smtClean="0">
                          <a:latin typeface="メイリオ" panose="020B0604030504040204" pitchFamily="50" charset="-128"/>
                          <a:ea typeface="メイリオ" panose="020B0604030504040204" pitchFamily="50" charset="-128"/>
                        </a:rPr>
                      </a:br>
                      <a:r>
                        <a:rPr kumimoji="1" lang="ja-JP" altLang="en-US" dirty="0" smtClean="0">
                          <a:latin typeface="メイリオ" panose="020B0604030504040204" pitchFamily="50" charset="-128"/>
                          <a:ea typeface="メイリオ" panose="020B0604030504040204" pitchFamily="50" charset="-128"/>
                        </a:rPr>
                        <a:t>の</a:t>
                      </a:r>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典型的な</a:t>
                      </a:r>
                      <a:r>
                        <a:rPr kumimoji="1" lang="en-US" altLang="ja-JP" dirty="0" err="1" smtClean="0">
                          <a:latin typeface="メイリオ" panose="020B0604030504040204" pitchFamily="50" charset="-128"/>
                          <a:ea typeface="メイリオ" panose="020B0604030504040204" pitchFamily="50" charset="-128"/>
                        </a:rPr>
                        <a:t>FizzBuzz</a:t>
                      </a:r>
                      <a:r>
                        <a:rPr kumimoji="1" lang="ja-JP" altLang="en-US" dirty="0" smtClean="0">
                          <a:latin typeface="メイリオ" panose="020B0604030504040204" pitchFamily="50" charset="-128"/>
                          <a:ea typeface="メイリオ" panose="020B0604030504040204" pitchFamily="50" charset="-128"/>
                        </a:rPr>
                        <a:t>の関数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引数に応じて計算方法を変更し，計算結果を返す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入力値に基づいて試験の合否を判定する</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1800" dirty="0" smtClean="0">
                          <a:latin typeface="メイリオ" panose="020B0604030504040204" pitchFamily="50" charset="-128"/>
                          <a:ea typeface="メイリオ" panose="020B0604030504040204" pitchFamily="50" charset="-128"/>
                        </a:rPr>
                        <a:t>8</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1800" dirty="0" smtClean="0">
                          <a:latin typeface="メイリオ" panose="020B0604030504040204" pitchFamily="50" charset="-128"/>
                          <a:ea typeface="メイリオ" panose="020B0604030504040204" pitchFamily="50" charset="-128"/>
                        </a:rPr>
                        <a:t>16</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1800" dirty="0" smtClean="0">
                          <a:latin typeface="メイリオ" panose="020B0604030504040204" pitchFamily="50" charset="-128"/>
                          <a:ea typeface="メイリオ" panose="020B0604030504040204" pitchFamily="50" charset="-128"/>
                        </a:rPr>
                        <a:t>24</a:t>
                      </a:r>
                      <a:endParaRPr kumimoji="1" lang="ja-JP" altLang="en-US" sz="18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12099371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リサーチクエスチョン</a:t>
            </a:r>
            <a:r>
              <a:rPr lang="en-US" altLang="ja-JP" dirty="0"/>
              <a:t>(RQ)</a:t>
            </a:r>
            <a:endParaRPr kumimoji="1" lang="ja-JP" altLang="en-US" dirty="0"/>
          </a:p>
        </p:txBody>
      </p:sp>
      <p:sp>
        <p:nvSpPr>
          <p:cNvPr id="5" name="コンテンツ プレースホルダー 2"/>
          <p:cNvSpPr>
            <a:spLocks noGrp="1"/>
          </p:cNvSpPr>
          <p:nvPr>
            <p:ph idx="1"/>
          </p:nvPr>
        </p:nvSpPr>
        <p:spPr>
          <a:xfrm>
            <a:off x="838200" y="1830649"/>
            <a:ext cx="10606874" cy="3917008"/>
          </a:xfrm>
        </p:spPr>
        <p:txBody>
          <a:bodyPr>
            <a:normAutofit/>
          </a:bodyPr>
          <a:lstStyle/>
          <a:p>
            <a:pPr marL="0" indent="0">
              <a:buClr>
                <a:schemeClr val="tx2"/>
              </a:buClr>
              <a:buNone/>
            </a:pPr>
            <a:r>
              <a:rPr lang="en-US" altLang="ja-JP" b="1" dirty="0" smtClean="0"/>
              <a:t>RQ1. </a:t>
            </a:r>
            <a:r>
              <a:rPr lang="en-US" altLang="ja-JP" dirty="0" err="1" smtClean="0"/>
              <a:t>SuiteRec</a:t>
            </a:r>
            <a:r>
              <a:rPr lang="ja-JP" altLang="en-US" dirty="0" smtClean="0"/>
              <a:t>は</a:t>
            </a:r>
            <a:r>
              <a:rPr lang="ja-JP" altLang="en-US" dirty="0"/>
              <a:t>、</a:t>
            </a:r>
            <a:r>
              <a:rPr lang="ja-JP" altLang="en-US" dirty="0" smtClean="0"/>
              <a:t>高いカバレッジを持つテストコードの作成</a:t>
            </a:r>
            <a:r>
              <a:rPr lang="en-US" altLang="ja-JP" dirty="0" smtClean="0"/>
              <a:t/>
            </a:r>
            <a:br>
              <a:rPr lang="en-US" altLang="ja-JP" dirty="0" smtClean="0"/>
            </a:br>
            <a:r>
              <a:rPr lang="en-US" altLang="ja-JP" dirty="0" smtClean="0"/>
              <a:t>         </a:t>
            </a:r>
            <a:r>
              <a:rPr lang="ja-JP" altLang="en-US" dirty="0" smtClean="0"/>
              <a:t>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RQ2. </a:t>
            </a:r>
            <a:r>
              <a:rPr lang="en-US" altLang="ja-JP" dirty="0" err="1" smtClean="0"/>
              <a:t>SuiteRec</a:t>
            </a:r>
            <a:r>
              <a:rPr lang="ja-JP" altLang="en-US" dirty="0" smtClean="0"/>
              <a:t>は</a:t>
            </a:r>
            <a:r>
              <a:rPr lang="ja-JP" altLang="en-US" dirty="0"/>
              <a:t>、</a:t>
            </a:r>
            <a:r>
              <a:rPr lang="ja-JP" altLang="en-US" dirty="0" smtClean="0"/>
              <a:t>テストコード作成時間を削減できるか？</a:t>
            </a:r>
            <a:endParaRPr lang="en-US" altLang="ja-JP" dirty="0" smtClean="0"/>
          </a:p>
          <a:p>
            <a:pPr marL="0" indent="0">
              <a:buClr>
                <a:schemeClr val="tx2"/>
              </a:buClr>
              <a:buNone/>
            </a:pPr>
            <a:endParaRPr lang="en-US" altLang="ja-JP" sz="1200" dirty="0" smtClean="0"/>
          </a:p>
          <a:p>
            <a:pPr marL="0" indent="0">
              <a:buClr>
                <a:schemeClr val="tx2"/>
              </a:buClr>
              <a:buNone/>
            </a:pPr>
            <a:r>
              <a:rPr lang="en-US" altLang="ja-JP" b="1" dirty="0" smtClean="0"/>
              <a:t>RQ3. </a:t>
            </a:r>
            <a:r>
              <a:rPr lang="en-US" altLang="ja-JP" dirty="0" err="1" smtClean="0"/>
              <a:t>SuiteRec</a:t>
            </a:r>
            <a:r>
              <a:rPr lang="ja-JP" altLang="en-US" dirty="0" smtClean="0"/>
              <a:t>は、テストスメルの数が少ないテストコードの</a:t>
            </a:r>
            <a:r>
              <a:rPr lang="en-US" altLang="ja-JP" dirty="0" smtClean="0"/>
              <a:t/>
            </a:r>
            <a:br>
              <a:rPr lang="en-US" altLang="ja-JP" dirty="0" smtClean="0"/>
            </a:br>
            <a:r>
              <a:rPr lang="en-US" altLang="ja-JP" dirty="0" smtClean="0"/>
              <a:t>         </a:t>
            </a:r>
            <a:r>
              <a:rPr lang="ja-JP" altLang="en-US" dirty="0" smtClean="0"/>
              <a:t>作成を支援できるか？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RQ4. </a:t>
            </a:r>
            <a:r>
              <a:rPr lang="en-US" altLang="ja-JP" dirty="0" err="1" smtClean="0"/>
              <a:t>SuiteRec</a:t>
            </a:r>
            <a:r>
              <a:rPr lang="ja-JP" altLang="en-US" dirty="0" smtClean="0"/>
              <a:t>の利用は、開発者のテストコード作成タスクの</a:t>
            </a:r>
            <a:r>
              <a:rPr lang="en-US" altLang="ja-JP" dirty="0" smtClean="0"/>
              <a:t/>
            </a:r>
            <a:br>
              <a:rPr lang="en-US" altLang="ja-JP" dirty="0" smtClean="0"/>
            </a:br>
            <a:r>
              <a:rPr lang="en-US" altLang="ja-JP" dirty="0" smtClean="0"/>
              <a:t>         </a:t>
            </a:r>
            <a:r>
              <a:rPr lang="ja-JP" altLang="en-US" dirty="0" smtClean="0"/>
              <a:t>認識にどう影響するか？</a:t>
            </a:r>
            <a:endParaRPr lang="en-US" altLang="ja-JP" dirty="0" smtClean="0"/>
          </a:p>
        </p:txBody>
      </p:sp>
    </p:spTree>
    <p:extLst>
      <p:ext uri="{BB962C8B-B14F-4D97-AF65-F5344CB8AC3E}">
        <p14:creationId xmlns:p14="http://schemas.microsoft.com/office/powerpoint/2010/main" val="30969346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RQ1. </a:t>
            </a:r>
            <a:r>
              <a:rPr lang="en-US" altLang="ja-JP" dirty="0" err="1"/>
              <a:t>SuiteRec</a:t>
            </a:r>
            <a:r>
              <a:rPr lang="ja-JP" altLang="en-US" dirty="0"/>
              <a:t>は、高いカバレッジを持つ</a:t>
            </a:r>
            <a:br>
              <a:rPr lang="ja-JP" altLang="en-US" dirty="0"/>
            </a:br>
            <a:r>
              <a:rPr lang="ja-JP" altLang="en-US" dirty="0" smtClean="0"/>
              <a:t>        テストコード</a:t>
            </a:r>
            <a:r>
              <a:rPr lang="ja-JP" altLang="en-US" dirty="0"/>
              <a:t>の作成を支援できるか？</a:t>
            </a:r>
            <a:endParaRPr kumimoji="1" lang="ja-JP" altLang="en-US" dirty="0"/>
          </a:p>
        </p:txBody>
      </p:sp>
      <p:graphicFrame>
        <p:nvGraphicFramePr>
          <p:cNvPr id="4" name="コンテンツ プレースホルダー 9"/>
          <p:cNvGraphicFramePr>
            <a:graphicFrameLocks/>
          </p:cNvGraphicFramePr>
          <p:nvPr>
            <p:extLst>
              <p:ext uri="{D42A27DB-BD31-4B8C-83A1-F6EECF244321}">
                <p14:modId xmlns:p14="http://schemas.microsoft.com/office/powerpoint/2010/main" val="1534508749"/>
              </p:ext>
            </p:extLst>
          </p:nvPr>
        </p:nvGraphicFramePr>
        <p:xfrm>
          <a:off x="6139321" y="1734230"/>
          <a:ext cx="4921200" cy="3040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2366090167"/>
              </p:ext>
            </p:extLst>
          </p:nvPr>
        </p:nvGraphicFramePr>
        <p:xfrm>
          <a:off x="996779" y="1734231"/>
          <a:ext cx="5073771" cy="3040741"/>
        </p:xfrm>
        <a:graphic>
          <a:graphicData uri="http://schemas.openxmlformats.org/drawingml/2006/chart">
            <c:chart xmlns:c="http://schemas.openxmlformats.org/drawingml/2006/chart" xmlns:r="http://schemas.openxmlformats.org/officeDocument/2006/relationships" r:id="rId4"/>
          </a:graphicData>
        </a:graphic>
      </p:graphicFrame>
      <p:sp>
        <p:nvSpPr>
          <p:cNvPr id="6" name="正方形/長方形 5">
            <a:extLst>
              <a:ext uri="{FF2B5EF4-FFF2-40B4-BE49-F238E27FC236}">
                <a16:creationId xmlns:a16="http://schemas.microsoft.com/office/drawing/2014/main" id="{6AC3A437-2595-FF4C-A6C9-E07DCFC518E1}"/>
              </a:ext>
            </a:extLst>
          </p:cNvPr>
          <p:cNvSpPr/>
          <p:nvPr/>
        </p:nvSpPr>
        <p:spPr>
          <a:xfrm>
            <a:off x="5240341"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C41124F-0734-F44C-85F6-A310A9D32F4C}"/>
              </a:ext>
            </a:extLst>
          </p:cNvPr>
          <p:cNvSpPr txBox="1"/>
          <p:nvPr/>
        </p:nvSpPr>
        <p:spPr>
          <a:xfrm>
            <a:off x="5385483"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8" name="正方形/長方形 7">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0" name="角丸四角形 9"/>
          <p:cNvSpPr/>
          <p:nvPr/>
        </p:nvSpPr>
        <p:spPr>
          <a:xfrm>
            <a:off x="1545653" y="5363817"/>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a:t>
            </a:r>
            <a:r>
              <a:rPr lang="ja-JP" altLang="en-US" sz="2800" dirty="0" smtClean="0">
                <a:latin typeface="メイリオ" panose="020B0604030504040204" pitchFamily="50" charset="-128"/>
                <a:ea typeface="メイリオ" panose="020B0604030504040204" pitchFamily="50" charset="-128"/>
              </a:rPr>
              <a:t>多く複雑なプログラム</a:t>
            </a:r>
            <a:r>
              <a:rPr lang="ja-JP" altLang="en-US" sz="2800" dirty="0" smtClean="0">
                <a:latin typeface="メイリオ" panose="020B0604030504040204" pitchFamily="50" charset="-128"/>
                <a:ea typeface="メイリオ" panose="020B0604030504040204" pitchFamily="50" charset="-128"/>
              </a:rPr>
              <a:t>のテストコードを作成する</a:t>
            </a:r>
            <a:r>
              <a:rPr lang="ja-JP" altLang="en-US" sz="2800" dirty="0" smtClean="0">
                <a:latin typeface="メイリオ" panose="020B0604030504040204" pitchFamily="50" charset="-128"/>
                <a:ea typeface="メイリオ" panose="020B0604030504040204" pitchFamily="50" charset="-128"/>
              </a:rPr>
              <a:t>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a:latin typeface="メイリオ" panose="020B0604030504040204" pitchFamily="50" charset="-128"/>
                <a:ea typeface="メイリオ" panose="020B0604030504040204" pitchFamily="50" charset="-128"/>
              </a:rPr>
              <a:t>の</a:t>
            </a:r>
            <a:r>
              <a:rPr lang="ja-JP" altLang="en-US" sz="2800" dirty="0" smtClean="0">
                <a:latin typeface="メイリオ" panose="020B0604030504040204" pitchFamily="50" charset="-128"/>
                <a:ea typeface="メイリオ" panose="020B0604030504040204" pitchFamily="50" charset="-128"/>
              </a:rPr>
              <a:t>向上に役立つ可能性がある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335893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ext uri="{D42A27DB-BD31-4B8C-83A1-F6EECF244321}">
                    <p14:modId xmlns:p14="http://schemas.microsoft.com/office/powerpoint/2010/main" val="2881666109"/>
                  </p:ext>
                </p:extLst>
              </p:nvPr>
            </p:nvGraphicFramePr>
            <p:xfrm>
              <a:off x="857786" y="1361871"/>
              <a:ext cx="5384729" cy="3664365"/>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857786" y="1361871"/>
                <a:ext cx="5384729" cy="3664365"/>
              </a:xfrm>
              <a:prstGeom prst="rect">
                <a:avLst/>
              </a:prstGeom>
            </p:spPr>
          </p:pic>
        </mc:Fallback>
      </mc:AlternateContent>
      <p:sp>
        <p:nvSpPr>
          <p:cNvPr id="5" name="角丸四角形 4"/>
          <p:cNvSpPr/>
          <p:nvPr/>
        </p:nvSpPr>
        <p:spPr>
          <a:xfrm>
            <a:off x="1547598" y="5470203"/>
            <a:ext cx="9389833" cy="981693"/>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a:t>
            </a:r>
            <a:r>
              <a:rPr lang="ja-JP" altLang="en-US" sz="2800" dirty="0" smtClean="0">
                <a:latin typeface="メイリオ" panose="020B0604030504040204" pitchFamily="50" charset="-128"/>
                <a:ea typeface="メイリオ" panose="020B0604030504040204" pitchFamily="50" charset="-128"/>
              </a:rPr>
              <a:t>はテストコード作成に多くの時間を費やす</a:t>
            </a:r>
            <a:endParaRPr lang="en-US" altLang="ja-JP" sz="2800" dirty="0" smtClean="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176468" y="1819664"/>
            <a:ext cx="5596431" cy="3170099"/>
          </a:xfrm>
          <a:prstGeom prst="rect">
            <a:avLst/>
          </a:prstGeom>
          <a:noFill/>
        </p:spPr>
        <p:txBody>
          <a:bodyPr wrap="square" rtlCol="0">
            <a:spAutoFit/>
          </a:bodyPr>
          <a:lstStyle/>
          <a:p>
            <a:pPr>
              <a:buClr>
                <a:schemeClr val="tx2"/>
              </a:buClr>
            </a:pPr>
            <a:r>
              <a:rPr lang="en-US" altLang="ja-JP" sz="2400" b="1" dirty="0" smtClean="0">
                <a:latin typeface="メイリオ" panose="020B0604030504040204" pitchFamily="50" charset="-128"/>
                <a:ea typeface="メイリオ" panose="020B0604030504040204" pitchFamily="50" charset="-128"/>
              </a:rPr>
              <a:t>&lt;</a:t>
            </a:r>
            <a:r>
              <a:rPr lang="en-US" altLang="ja-JP" sz="2400" b="1" dirty="0" err="1" smtClean="0">
                <a:latin typeface="メイリオ" panose="020B0604030504040204" pitchFamily="50" charset="-128"/>
                <a:ea typeface="メイリオ" panose="020B0604030504040204" pitchFamily="50" charset="-128"/>
              </a:rPr>
              <a:t>SuiteRec</a:t>
            </a:r>
            <a:r>
              <a:rPr lang="ja-JP" altLang="en-US" sz="2400" b="1" dirty="0" smtClean="0">
                <a:latin typeface="メイリオ" panose="020B0604030504040204" pitchFamily="50" charset="-128"/>
                <a:ea typeface="メイリオ" panose="020B0604030504040204" pitchFamily="50" charset="-128"/>
              </a:rPr>
              <a:t>を利用した場合</a:t>
            </a:r>
            <a:r>
              <a:rPr lang="en-US" altLang="ja-JP" sz="2400" b="1" dirty="0" smtClean="0">
                <a:latin typeface="メイリオ" panose="020B0604030504040204" pitchFamily="50" charset="-128"/>
                <a:ea typeface="メイリオ" panose="020B0604030504040204" pitchFamily="50" charset="-128"/>
              </a:rPr>
              <a:t>&gt;</a:t>
            </a:r>
          </a:p>
          <a:p>
            <a:pPr marL="285750" indent="-285750">
              <a:buClr>
                <a:schemeClr val="tx2"/>
              </a:buClr>
              <a:buFont typeface="Wingdings" panose="05000000000000000000" pitchFamily="2" charset="2"/>
              <a:buChar char="l"/>
            </a:pPr>
            <a:r>
              <a:rPr lang="ja-JP" altLang="en-US" sz="2200" dirty="0" smtClean="0">
                <a:latin typeface="メイリオ" panose="020B0604030504040204" pitchFamily="50" charset="-128"/>
                <a:ea typeface="メイリオ" panose="020B0604030504040204" pitchFamily="50" charset="-128"/>
              </a:rPr>
              <a:t>タスク</a:t>
            </a:r>
            <a:r>
              <a:rPr lang="en-US" altLang="ja-JP" sz="2200" dirty="0" smtClean="0">
                <a:latin typeface="メイリオ" panose="020B0604030504040204" pitchFamily="50" charset="-128"/>
                <a:ea typeface="メイリオ" panose="020B0604030504040204" pitchFamily="50" charset="-128"/>
              </a:rPr>
              <a:t>1</a:t>
            </a:r>
            <a:r>
              <a:rPr lang="ja-JP" altLang="en-US" sz="2200" dirty="0" smtClean="0">
                <a:latin typeface="メイリオ" panose="020B0604030504040204" pitchFamily="50" charset="-128"/>
                <a:ea typeface="メイリオ" panose="020B0604030504040204" pitchFamily="50" charset="-128"/>
              </a:rPr>
              <a:t>と</a:t>
            </a:r>
            <a:r>
              <a:rPr lang="en-US" altLang="ja-JP" sz="2200" dirty="0" smtClean="0">
                <a:latin typeface="メイリオ" panose="020B0604030504040204" pitchFamily="50" charset="-128"/>
                <a:ea typeface="メイリオ" panose="020B0604030504040204" pitchFamily="50" charset="-128"/>
              </a:rPr>
              <a:t>3</a:t>
            </a:r>
            <a:r>
              <a:rPr lang="ja-JP" altLang="en-US" sz="2200" dirty="0" smtClean="0">
                <a:latin typeface="メイリオ" panose="020B0604030504040204" pitchFamily="50" charset="-128"/>
                <a:ea typeface="メイリオ" panose="020B0604030504040204" pitchFamily="50" charset="-128"/>
              </a:rPr>
              <a:t>は、タスク完了までの時間が長くなる</a:t>
            </a:r>
            <a:endParaRPr lang="en-US" altLang="ja-JP" sz="2000" dirty="0">
              <a:latin typeface="メイリオ" panose="020B0604030504040204" pitchFamily="50" charset="-128"/>
              <a:ea typeface="メイリオ" panose="020B0604030504040204" pitchFamily="50" charset="-128"/>
            </a:endParaRPr>
          </a:p>
          <a:p>
            <a:pPr marL="342900" indent="-342900">
              <a:buClr>
                <a:schemeClr val="tx2"/>
              </a:buClr>
              <a:buFont typeface="Wingdings" panose="05000000000000000000" pitchFamily="2" charset="2"/>
              <a:buChar char="Ø"/>
            </a:pPr>
            <a:r>
              <a:rPr lang="ja-JP" altLang="en-US" sz="2200" dirty="0" smtClean="0">
                <a:latin typeface="メイリオ" panose="020B0604030504040204" pitchFamily="50" charset="-128"/>
                <a:ea typeface="メイリオ" panose="020B0604030504040204" pitchFamily="50" charset="-128"/>
              </a:rPr>
              <a:t>原因</a:t>
            </a:r>
            <a:r>
              <a:rPr lang="en-US" altLang="ja-JP" sz="2200" dirty="0" smtClean="0">
                <a:latin typeface="メイリオ" panose="020B0604030504040204" pitchFamily="50" charset="-128"/>
                <a:ea typeface="メイリオ" panose="020B0604030504040204" pitchFamily="50" charset="-128"/>
              </a:rPr>
              <a:t>: </a:t>
            </a:r>
            <a:r>
              <a:rPr lang="ja-JP" altLang="en-US" sz="2200" dirty="0" smtClean="0">
                <a:latin typeface="メイリオ" panose="020B0604030504040204" pitchFamily="50" charset="-128"/>
                <a:ea typeface="メイリオ" panose="020B0604030504040204" pitchFamily="50" charset="-128"/>
              </a:rPr>
              <a:t>推薦された複数のテストコードを理解し、変更する必要がある</a:t>
            </a:r>
            <a:endParaRPr lang="en-US" altLang="ja-JP" sz="22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endParaRPr lang="en-US" altLang="ja-JP" sz="2200" dirty="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200" dirty="0" smtClean="0">
                <a:latin typeface="メイリオ" panose="020B0604030504040204" pitchFamily="50" charset="-128"/>
                <a:ea typeface="メイリオ" panose="020B0604030504040204" pitchFamily="50" charset="-128"/>
              </a:rPr>
              <a:t>タスク</a:t>
            </a:r>
            <a:r>
              <a:rPr lang="en-US" altLang="ja-JP" sz="2200" dirty="0" smtClean="0">
                <a:latin typeface="メイリオ" panose="020B0604030504040204" pitchFamily="50" charset="-128"/>
                <a:ea typeface="メイリオ" panose="020B0604030504040204" pitchFamily="50" charset="-128"/>
              </a:rPr>
              <a:t>2</a:t>
            </a:r>
            <a:r>
              <a:rPr lang="ja-JP" altLang="en-US" sz="2200" dirty="0" smtClean="0">
                <a:latin typeface="メイリオ" panose="020B0604030504040204" pitchFamily="50" charset="-128"/>
                <a:ea typeface="メイリオ" panose="020B0604030504040204" pitchFamily="50" charset="-128"/>
              </a:rPr>
              <a:t>は</a:t>
            </a:r>
            <a:r>
              <a:rPr lang="ja-JP" altLang="en-US" sz="2200" dirty="0">
                <a:latin typeface="メイリオ" panose="020B0604030504040204" pitchFamily="50" charset="-128"/>
                <a:ea typeface="メイリオ" panose="020B0604030504040204" pitchFamily="50" charset="-128"/>
              </a:rPr>
              <a:t>、</a:t>
            </a:r>
            <a:r>
              <a:rPr lang="ja-JP" altLang="en-US" sz="2200" dirty="0" smtClean="0">
                <a:latin typeface="メイリオ" panose="020B0604030504040204" pitchFamily="50" charset="-128"/>
                <a:ea typeface="メイリオ" panose="020B0604030504040204" pitchFamily="50" charset="-128"/>
              </a:rPr>
              <a:t>タスク</a:t>
            </a:r>
            <a:r>
              <a:rPr lang="ja-JP" altLang="en-US" sz="2200" dirty="0">
                <a:latin typeface="メイリオ" panose="020B0604030504040204" pitchFamily="50" charset="-128"/>
                <a:ea typeface="メイリオ" panose="020B0604030504040204" pitchFamily="50" charset="-128"/>
              </a:rPr>
              <a:t>完了</a:t>
            </a:r>
            <a:r>
              <a:rPr lang="ja-JP" altLang="en-US" sz="2200" dirty="0" smtClean="0">
                <a:latin typeface="メイリオ" panose="020B0604030504040204" pitchFamily="50" charset="-128"/>
                <a:ea typeface="メイリオ" panose="020B0604030504040204" pitchFamily="50" charset="-128"/>
              </a:rPr>
              <a:t>までの時間が短くなる</a:t>
            </a:r>
            <a:endParaRPr lang="en-US" altLang="ja-JP" sz="2200" dirty="0" smtClean="0">
              <a:latin typeface="メイリオ" panose="020B0604030504040204" pitchFamily="50" charset="-128"/>
              <a:ea typeface="メイリオ" panose="020B0604030504040204" pitchFamily="50" charset="-128"/>
            </a:endParaRPr>
          </a:p>
          <a:p>
            <a:pPr marL="342900" indent="-342900">
              <a:buClr>
                <a:schemeClr val="tx2"/>
              </a:buClr>
              <a:buFont typeface="Wingdings" panose="05000000000000000000" pitchFamily="2" charset="2"/>
              <a:buChar char="Ø"/>
            </a:pPr>
            <a:r>
              <a:rPr lang="ja-JP" altLang="en-US" sz="2200" dirty="0" smtClean="0">
                <a:latin typeface="メイリオ" panose="020B0604030504040204" pitchFamily="50" charset="-128"/>
                <a:ea typeface="メイリオ" panose="020B0604030504040204" pitchFamily="50" charset="-128"/>
              </a:rPr>
              <a:t>手作業の場合、テスト項目の重複が多い</a:t>
            </a:r>
            <a:endParaRPr lang="en-US" altLang="ja-JP" sz="2200" dirty="0" smtClean="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896118" y="5026237"/>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041260" y="4909526"/>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995918" y="5026239"/>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4141060" y="4909526"/>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3631209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RQ3. </a:t>
            </a:r>
            <a:r>
              <a:rPr lang="en-US" altLang="ja-JP" dirty="0" err="1"/>
              <a:t>SuiteRec</a:t>
            </a:r>
            <a:r>
              <a:rPr lang="ja-JP" altLang="en-US" dirty="0"/>
              <a:t>は、テストスメルの数が</a:t>
            </a:r>
            <a:r>
              <a:rPr lang="ja-JP" altLang="en-US" dirty="0" smtClean="0"/>
              <a:t>少ない</a:t>
            </a:r>
            <a:r>
              <a:rPr lang="en-US" altLang="ja-JP" dirty="0" smtClean="0"/>
              <a:t/>
            </a:r>
            <a:br>
              <a:rPr lang="en-US" altLang="ja-JP" dirty="0" smtClean="0"/>
            </a:br>
            <a:r>
              <a:rPr lang="en-US" altLang="ja-JP" dirty="0" smtClean="0"/>
              <a:t>        </a:t>
            </a:r>
            <a:r>
              <a:rPr lang="ja-JP" altLang="en-US" dirty="0" smtClean="0"/>
              <a:t>テストコード</a:t>
            </a:r>
            <a:r>
              <a:rPr lang="ja-JP" altLang="en-US" dirty="0"/>
              <a:t>の作成を支援できるか？</a:t>
            </a:r>
            <a:endParaRPr kumimoji="1" lang="ja-JP" altLang="en-US" dirty="0"/>
          </a:p>
        </p:txBody>
      </p:sp>
      <p:graphicFrame>
        <p:nvGraphicFramePr>
          <p:cNvPr id="4" name="コンテンツ プレースホルダー 5"/>
          <p:cNvGraphicFramePr>
            <a:graphicFrameLocks noGrp="1"/>
          </p:cNvGraphicFramePr>
          <p:nvPr>
            <p:ph idx="1"/>
            <p:extLst>
              <p:ext uri="{D42A27DB-BD31-4B8C-83A1-F6EECF244321}">
                <p14:modId xmlns:p14="http://schemas.microsoft.com/office/powerpoint/2010/main" val="262069032"/>
              </p:ext>
            </p:extLst>
          </p:nvPr>
        </p:nvGraphicFramePr>
        <p:xfrm>
          <a:off x="1045535" y="1671010"/>
          <a:ext cx="4956628" cy="3296472"/>
        </p:xfrm>
        <a:graphic>
          <a:graphicData uri="http://schemas.openxmlformats.org/drawingml/2006/chart">
            <c:chart xmlns:c="http://schemas.openxmlformats.org/drawingml/2006/chart" xmlns:r="http://schemas.openxmlformats.org/officeDocument/2006/relationships" r:id="rId3"/>
          </a:graphicData>
        </a:graphic>
      </p:graphicFrame>
      <p:sp>
        <p:nvSpPr>
          <p:cNvPr id="5" name="テキスト ボックス 4"/>
          <p:cNvSpPr txBox="1"/>
          <p:nvPr/>
        </p:nvSpPr>
        <p:spPr>
          <a:xfrm>
            <a:off x="6067561" y="1599503"/>
            <a:ext cx="5592896" cy="3477875"/>
          </a:xfrm>
          <a:prstGeom prst="rect">
            <a:avLst/>
          </a:prstGeom>
          <a:noFill/>
        </p:spPr>
        <p:txBody>
          <a:bodyPr wrap="square" rtlCol="0">
            <a:spAutoFit/>
          </a:bodyPr>
          <a:lstStyle/>
          <a:p>
            <a:pPr>
              <a:buClr>
                <a:schemeClr val="tx2"/>
              </a:buClr>
            </a:pPr>
            <a:r>
              <a:rPr lang="en-US" altLang="ja-JP" sz="2000" b="1" dirty="0">
                <a:latin typeface="メイリオ" panose="020B0604030504040204" pitchFamily="50" charset="-128"/>
                <a:ea typeface="メイリオ" panose="020B0604030504040204" pitchFamily="50" charset="-128"/>
              </a:rPr>
              <a:t>&lt;</a:t>
            </a:r>
            <a:r>
              <a:rPr lang="en-US" altLang="ja-JP" sz="2000" b="1" dirty="0" err="1">
                <a:latin typeface="メイリオ" panose="020B0604030504040204" pitchFamily="50" charset="-128"/>
                <a:ea typeface="メイリオ" panose="020B0604030504040204" pitchFamily="50" charset="-128"/>
              </a:rPr>
              <a:t>SuiteRec</a:t>
            </a:r>
            <a:r>
              <a:rPr lang="ja-JP" altLang="en-US" sz="2000" b="1" dirty="0">
                <a:latin typeface="メイリオ" panose="020B0604030504040204" pitchFamily="50" charset="-128"/>
                <a:ea typeface="メイリオ" panose="020B0604030504040204" pitchFamily="50" charset="-128"/>
              </a:rPr>
              <a:t>を利用した場合</a:t>
            </a:r>
            <a:r>
              <a:rPr lang="en-US" altLang="ja-JP" sz="2000" b="1" dirty="0" smtClean="0">
                <a:latin typeface="メイリオ" panose="020B0604030504040204" pitchFamily="50" charset="-128"/>
                <a:ea typeface="メイリオ" panose="020B0604030504040204" pitchFamily="50" charset="-128"/>
              </a:rPr>
              <a:t>&gt;</a:t>
            </a:r>
            <a:endParaRPr kumimoji="1"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すべての</a:t>
            </a:r>
            <a:r>
              <a:rPr lang="ja-JP" altLang="en-US" sz="2000" dirty="0" smtClean="0">
                <a:latin typeface="メイリオ" panose="020B0604030504040204" pitchFamily="50" charset="-128"/>
                <a:ea typeface="メイリオ" panose="020B0604030504040204" pitchFamily="50" charset="-128"/>
              </a:rPr>
              <a:t>タスクにおいて、検出されたテストスメルの数が少ない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a:buClr>
                <a:schemeClr val="tx2"/>
              </a:buClr>
            </a:pPr>
            <a:endParaRPr lang="en-US" altLang="ja-JP" sz="2000" dirty="0" smtClean="0">
              <a:latin typeface="メイリオ" panose="020B0604030504040204" pitchFamily="50" charset="-128"/>
              <a:ea typeface="メイリオ" panose="020B0604030504040204" pitchFamily="50" charset="-128"/>
            </a:endParaRPr>
          </a:p>
          <a:p>
            <a:pPr>
              <a:buClr>
                <a:schemeClr val="tx2"/>
              </a:buClr>
            </a:pPr>
            <a:r>
              <a:rPr lang="en-US" altLang="ja-JP" sz="2000" b="1" dirty="0" smtClean="0">
                <a:latin typeface="メイリオ" panose="020B0604030504040204" pitchFamily="50" charset="-128"/>
                <a:ea typeface="メイリオ" panose="020B0604030504040204" pitchFamily="50" charset="-128"/>
              </a:rPr>
              <a:t>&lt;</a:t>
            </a:r>
            <a:r>
              <a:rPr lang="ja-JP" altLang="en-US" sz="2000" b="1" dirty="0" smtClean="0">
                <a:latin typeface="メイリオ" panose="020B0604030504040204" pitchFamily="50" charset="-128"/>
                <a:ea typeface="メイリオ" panose="020B0604030504040204" pitchFamily="50" charset="-128"/>
              </a:rPr>
              <a:t>手作業の場合</a:t>
            </a:r>
            <a:r>
              <a:rPr lang="en-US" altLang="ja-JP" sz="2000" b="1" dirty="0" smtClean="0">
                <a:latin typeface="メイリオ" panose="020B0604030504040204" pitchFamily="50" charset="-128"/>
                <a:ea typeface="メイリオ" panose="020B0604030504040204" pitchFamily="50" charset="-128"/>
              </a:rPr>
              <a:t>&gt;</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a:p>
            <a:pPr marL="342900" indent="-342900">
              <a:buClr>
                <a:schemeClr val="tx2"/>
              </a:buClr>
              <a:buFont typeface="Wingdings" panose="05000000000000000000" pitchFamily="2" charset="2"/>
              <a:buChar char="Ø"/>
            </a:pPr>
            <a:r>
              <a:rPr lang="ja-JP" altLang="en-US" sz="2000" dirty="0">
                <a:latin typeface="メイリオ" panose="020B0604030504040204" pitchFamily="50" charset="-128"/>
                <a:ea typeface="メイリオ" panose="020B0604030504040204" pitchFamily="50" charset="-128"/>
              </a:rPr>
              <a:t>既存研究でも、これらのテストスメル</a:t>
            </a:r>
            <a:r>
              <a:rPr lang="ja-JP" altLang="en-US" sz="2000" dirty="0" smtClean="0">
                <a:latin typeface="メイリオ" panose="020B0604030504040204" pitchFamily="50" charset="-128"/>
                <a:ea typeface="メイリオ" panose="020B0604030504040204" pitchFamily="50" charset="-128"/>
              </a:rPr>
              <a:t>がプロジェクト内で</a:t>
            </a:r>
            <a:r>
              <a:rPr lang="ja-JP" altLang="en-US" sz="2000" dirty="0">
                <a:latin typeface="メイリオ" panose="020B0604030504040204" pitchFamily="50" charset="-128"/>
                <a:ea typeface="メイリオ" panose="020B0604030504040204" pitchFamily="50" charset="-128"/>
              </a:rPr>
              <a:t>多く検出</a:t>
            </a:r>
            <a:r>
              <a:rPr lang="ja-JP" altLang="en-US" sz="2000" dirty="0" smtClean="0">
                <a:latin typeface="メイリオ" panose="020B0604030504040204" pitchFamily="50" charset="-128"/>
                <a:ea typeface="メイリオ" panose="020B0604030504040204" pitchFamily="50" charset="-128"/>
              </a:rPr>
              <a:t>されたと報告</a:t>
            </a:r>
            <a:endParaRPr lang="en-US" altLang="ja-JP" sz="2000" dirty="0" smtClean="0">
              <a:latin typeface="メイリオ" panose="020B0604030504040204" pitchFamily="50" charset="-128"/>
              <a:ea typeface="メイリオ" panose="020B0604030504040204" pitchFamily="50" charset="-128"/>
            </a:endParaRPr>
          </a:p>
        </p:txBody>
      </p:sp>
      <p:sp>
        <p:nvSpPr>
          <p:cNvPr id="6" name="角丸四角形 5"/>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開発者は、推薦される高品質のテストコードを参考にすることで品質の高いテストコードを作成できる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009536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4607918"/>
          </a:xfrm>
        </p:spPr>
        <p:txBody>
          <a:bodyPr>
            <a:normAutofit/>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marL="0" indent="0">
              <a:buClr>
                <a:schemeClr val="tx2"/>
              </a:buClr>
              <a:buNone/>
            </a:pPr>
            <a:r>
              <a:rPr lang="en-US" altLang="ja-JP" sz="2400" dirty="0" smtClean="0"/>
              <a:t>※5</a:t>
            </a:r>
            <a:r>
              <a:rPr lang="ja-JP" altLang="en-US" sz="2400" dirty="0" smtClean="0"/>
              <a:t>段階評価</a:t>
            </a:r>
            <a:r>
              <a:rPr lang="en-US" altLang="ja-JP" sz="2400" dirty="0" smtClean="0"/>
              <a:t>: </a:t>
            </a:r>
            <a:r>
              <a:rPr lang="ja-JP" altLang="en-US" sz="2400" dirty="0" smtClean="0"/>
              <a:t>強く</a:t>
            </a:r>
            <a:r>
              <a:rPr lang="ja-JP" altLang="en-US" sz="2400" dirty="0"/>
              <a:t>反対・反対・どちらでもない・賛成・強く賛成</a:t>
            </a:r>
          </a:p>
          <a:p>
            <a:pPr>
              <a:buClr>
                <a:schemeClr val="tx2"/>
              </a:buClr>
            </a:pPr>
            <a:endParaRPr lang="en-US" altLang="ja-JP" dirty="0" smtClean="0"/>
          </a:p>
        </p:txBody>
      </p:sp>
      <p:graphicFrame>
        <p:nvGraphicFramePr>
          <p:cNvPr id="2" name="表 1"/>
          <p:cNvGraphicFramePr>
            <a:graphicFrameLocks noGrp="1"/>
          </p:cNvGraphicFramePr>
          <p:nvPr>
            <p:extLst>
              <p:ext uri="{D42A27DB-BD31-4B8C-83A1-F6EECF244321}">
                <p14:modId xmlns:p14="http://schemas.microsoft.com/office/powerpoint/2010/main" val="3851486168"/>
              </p:ext>
            </p:extLst>
          </p:nvPr>
        </p:nvGraphicFramePr>
        <p:xfrm>
          <a:off x="838199" y="2341094"/>
          <a:ext cx="10220570" cy="3200400"/>
        </p:xfrm>
        <a:graphic>
          <a:graphicData uri="http://schemas.openxmlformats.org/drawingml/2006/table">
            <a:tbl>
              <a:tblPr firstRow="1" bandRow="1">
                <a:tableStyleId>{5C22544A-7EE6-4342-B048-85BDC9FD1C3A}</a:tableStyleId>
              </a:tblPr>
              <a:tblGrid>
                <a:gridCol w="1118159">
                  <a:extLst>
                    <a:ext uri="{9D8B030D-6E8A-4147-A177-3AD203B41FA5}">
                      <a16:colId xmlns:a16="http://schemas.microsoft.com/office/drawing/2014/main" val="3142001767"/>
                    </a:ext>
                  </a:extLst>
                </a:gridCol>
                <a:gridCol w="9102411">
                  <a:extLst>
                    <a:ext uri="{9D8B030D-6E8A-4147-A177-3AD203B41FA5}">
                      <a16:colId xmlns:a16="http://schemas.microsoft.com/office/drawing/2014/main" val="1791989154"/>
                    </a:ext>
                  </a:extLst>
                </a:gridCol>
              </a:tblGrid>
              <a:tr h="370840">
                <a:tc>
                  <a:txBody>
                    <a:bodyPr/>
                    <a:lstStyle/>
                    <a:p>
                      <a:pPr algn="ct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95718902"/>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53067411"/>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79087759"/>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609240134"/>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41572313"/>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79976850"/>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923903448"/>
                  </a:ext>
                </a:extLst>
              </a:tr>
            </a:tbl>
          </a:graphicData>
        </a:graphic>
      </p:graphicFrame>
    </p:spTree>
    <p:extLst>
      <p:ext uri="{BB962C8B-B14F-4D97-AF65-F5344CB8AC3E}">
        <p14:creationId xmlns:p14="http://schemas.microsoft.com/office/powerpoint/2010/main" val="20777018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470353" y="5649806"/>
            <a:ext cx="9431327" cy="100502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2" name="図 1"/>
          <p:cNvPicPr>
            <a:picLocks noChangeAspect="1"/>
          </p:cNvPicPr>
          <p:nvPr/>
        </p:nvPicPr>
        <p:blipFill>
          <a:blip r:embed="rId3"/>
          <a:stretch>
            <a:fillRect/>
          </a:stretch>
        </p:blipFill>
        <p:spPr>
          <a:xfrm>
            <a:off x="1184319" y="1297009"/>
            <a:ext cx="9337631" cy="3945712"/>
          </a:xfrm>
          <a:prstGeom prst="rect">
            <a:avLst/>
          </a:prstGeom>
        </p:spPr>
      </p:pic>
      <p:sp>
        <p:nvSpPr>
          <p:cNvPr id="7" name="正方形/長方形 6"/>
          <p:cNvSpPr/>
          <p:nvPr/>
        </p:nvSpPr>
        <p:spPr>
          <a:xfrm>
            <a:off x="2984498" y="5276364"/>
            <a:ext cx="261257" cy="261257"/>
          </a:xfrm>
          <a:prstGeom prst="rect">
            <a:avLst/>
          </a:prstGeom>
          <a:solidFill>
            <a:srgbClr val="D8B365"/>
          </a:solidFill>
          <a:ln>
            <a:solidFill>
              <a:srgbClr val="D8B36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2" name="テキスト ボックス 11"/>
          <p:cNvSpPr txBox="1"/>
          <p:nvPr/>
        </p:nvSpPr>
        <p:spPr>
          <a:xfrm>
            <a:off x="3169555" y="5245828"/>
            <a:ext cx="1136650" cy="353943"/>
          </a:xfrm>
          <a:prstGeom prst="rect">
            <a:avLst/>
          </a:prstGeom>
          <a:noFill/>
        </p:spPr>
        <p:txBody>
          <a:bodyPr wrap="square" rtlCol="0">
            <a:spAutoFit/>
          </a:bodyPr>
          <a:lstStyle/>
          <a:p>
            <a:pPr algn="ctr"/>
            <a:r>
              <a:rPr lang="ja-JP" altLang="en-US" sz="1700" dirty="0" smtClean="0">
                <a:latin typeface="メイリオ" panose="020B0604030504040204" pitchFamily="50" charset="-128"/>
                <a:ea typeface="メイリオ" panose="020B0604030504040204" pitchFamily="50" charset="-128"/>
              </a:rPr>
              <a:t>強く反対</a:t>
            </a:r>
            <a:endParaRPr kumimoji="1" lang="ja-JP" altLang="en-US" sz="1700" dirty="0">
              <a:latin typeface="メイリオ" panose="020B0604030504040204" pitchFamily="50" charset="-128"/>
              <a:ea typeface="メイリオ" panose="020B0604030504040204" pitchFamily="50" charset="-128"/>
            </a:endParaRPr>
          </a:p>
        </p:txBody>
      </p:sp>
      <p:sp>
        <p:nvSpPr>
          <p:cNvPr id="21" name="正方形/長方形 20"/>
          <p:cNvSpPr/>
          <p:nvPr/>
        </p:nvSpPr>
        <p:spPr>
          <a:xfrm>
            <a:off x="4269012" y="5274962"/>
            <a:ext cx="261257" cy="261257"/>
          </a:xfrm>
          <a:prstGeom prst="rect">
            <a:avLst/>
          </a:prstGeom>
          <a:solidFill>
            <a:srgbClr val="EBD9B2"/>
          </a:solidFill>
          <a:ln>
            <a:solidFill>
              <a:srgbClr val="EBD9B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22" name="テキスト ボックス 21"/>
          <p:cNvSpPr txBox="1"/>
          <p:nvPr/>
        </p:nvSpPr>
        <p:spPr>
          <a:xfrm>
            <a:off x="4436833" y="5245828"/>
            <a:ext cx="707572" cy="353943"/>
          </a:xfrm>
          <a:prstGeom prst="rect">
            <a:avLst/>
          </a:prstGeom>
          <a:noFill/>
        </p:spPr>
        <p:txBody>
          <a:bodyPr wrap="square" rtlCol="0">
            <a:spAutoFit/>
          </a:bodyPr>
          <a:lstStyle/>
          <a:p>
            <a:pPr algn="ctr"/>
            <a:r>
              <a:rPr lang="ja-JP" altLang="en-US" sz="1700" dirty="0" smtClean="0">
                <a:latin typeface="メイリオ" panose="020B0604030504040204" pitchFamily="50" charset="-128"/>
                <a:ea typeface="メイリオ" panose="020B0604030504040204" pitchFamily="50" charset="-128"/>
              </a:rPr>
              <a:t>反対</a:t>
            </a:r>
            <a:endParaRPr kumimoji="1" lang="ja-JP" altLang="en-US" sz="1700" dirty="0">
              <a:latin typeface="メイリオ" panose="020B0604030504040204" pitchFamily="50" charset="-128"/>
              <a:ea typeface="メイリオ" panose="020B0604030504040204" pitchFamily="50" charset="-128"/>
            </a:endParaRPr>
          </a:p>
        </p:txBody>
      </p:sp>
      <p:sp>
        <p:nvSpPr>
          <p:cNvPr id="23" name="正方形/長方形 22"/>
          <p:cNvSpPr/>
          <p:nvPr/>
        </p:nvSpPr>
        <p:spPr>
          <a:xfrm>
            <a:off x="5136240" y="5276851"/>
            <a:ext cx="261257" cy="261257"/>
          </a:xfrm>
          <a:prstGeom prst="rect">
            <a:avLst/>
          </a:prstGeom>
          <a:solidFill>
            <a:srgbClr val="E5E5E5"/>
          </a:solidFill>
          <a:ln>
            <a:solidFill>
              <a:srgbClr val="E5E5E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24" name="テキスト ボックス 23"/>
          <p:cNvSpPr txBox="1"/>
          <p:nvPr/>
        </p:nvSpPr>
        <p:spPr>
          <a:xfrm>
            <a:off x="5303154" y="5247136"/>
            <a:ext cx="1789795" cy="353943"/>
          </a:xfrm>
          <a:prstGeom prst="rect">
            <a:avLst/>
          </a:prstGeom>
          <a:noFill/>
        </p:spPr>
        <p:txBody>
          <a:bodyPr wrap="square" rtlCol="0">
            <a:spAutoFit/>
          </a:bodyPr>
          <a:lstStyle/>
          <a:p>
            <a:pPr algn="ctr"/>
            <a:r>
              <a:rPr lang="ja-JP" altLang="en-US" sz="1700" dirty="0" smtClean="0">
                <a:latin typeface="メイリオ" panose="020B0604030504040204" pitchFamily="50" charset="-128"/>
                <a:ea typeface="メイリオ" panose="020B0604030504040204" pitchFamily="50" charset="-128"/>
              </a:rPr>
              <a:t>どちらでもない</a:t>
            </a:r>
            <a:endParaRPr kumimoji="1" lang="ja-JP" altLang="en-US" sz="1700" dirty="0">
              <a:latin typeface="メイリオ" panose="020B0604030504040204" pitchFamily="50" charset="-128"/>
              <a:ea typeface="メイリオ" panose="020B0604030504040204" pitchFamily="50" charset="-128"/>
            </a:endParaRPr>
          </a:p>
        </p:txBody>
      </p:sp>
      <p:sp>
        <p:nvSpPr>
          <p:cNvPr id="25" name="正方形/長方形 24"/>
          <p:cNvSpPr/>
          <p:nvPr/>
        </p:nvSpPr>
        <p:spPr>
          <a:xfrm>
            <a:off x="7033075" y="5274962"/>
            <a:ext cx="261257" cy="261257"/>
          </a:xfrm>
          <a:prstGeom prst="rect">
            <a:avLst/>
          </a:prstGeom>
          <a:solidFill>
            <a:srgbClr val="ACD9D5"/>
          </a:solidFill>
          <a:ln>
            <a:solidFill>
              <a:srgbClr val="ACD9D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26" name="テキスト ボックス 25"/>
          <p:cNvSpPr txBox="1"/>
          <p:nvPr/>
        </p:nvSpPr>
        <p:spPr>
          <a:xfrm>
            <a:off x="7176403" y="5245828"/>
            <a:ext cx="830947" cy="353943"/>
          </a:xfrm>
          <a:prstGeom prst="rect">
            <a:avLst/>
          </a:prstGeom>
          <a:noFill/>
        </p:spPr>
        <p:txBody>
          <a:bodyPr wrap="square" rtlCol="0">
            <a:spAutoFit/>
          </a:bodyPr>
          <a:lstStyle/>
          <a:p>
            <a:pPr algn="ctr"/>
            <a:r>
              <a:rPr lang="ja-JP" altLang="en-US" sz="1700" dirty="0" smtClean="0">
                <a:latin typeface="メイリオ" panose="020B0604030504040204" pitchFamily="50" charset="-128"/>
                <a:ea typeface="メイリオ" panose="020B0604030504040204" pitchFamily="50" charset="-128"/>
              </a:rPr>
              <a:t>賛成</a:t>
            </a:r>
            <a:endParaRPr kumimoji="1" lang="ja-JP" altLang="en-US" sz="1700" dirty="0">
              <a:latin typeface="メイリオ" panose="020B0604030504040204" pitchFamily="50" charset="-128"/>
              <a:ea typeface="メイリオ" panose="020B0604030504040204" pitchFamily="50" charset="-128"/>
            </a:endParaRPr>
          </a:p>
        </p:txBody>
      </p:sp>
      <p:sp>
        <p:nvSpPr>
          <p:cNvPr id="27" name="正方形/長方形 26"/>
          <p:cNvSpPr/>
          <p:nvPr/>
        </p:nvSpPr>
        <p:spPr>
          <a:xfrm>
            <a:off x="7877625" y="5271855"/>
            <a:ext cx="261257" cy="261257"/>
          </a:xfrm>
          <a:prstGeom prst="rect">
            <a:avLst/>
          </a:prstGeom>
          <a:solidFill>
            <a:srgbClr val="5AB4AC"/>
          </a:solidFill>
          <a:ln>
            <a:solidFill>
              <a:srgbClr val="5AB4A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28" name="テキスト ボックス 27"/>
          <p:cNvSpPr txBox="1"/>
          <p:nvPr/>
        </p:nvSpPr>
        <p:spPr>
          <a:xfrm>
            <a:off x="8020953" y="5242721"/>
            <a:ext cx="1211947" cy="353943"/>
          </a:xfrm>
          <a:prstGeom prst="rect">
            <a:avLst/>
          </a:prstGeom>
          <a:noFill/>
        </p:spPr>
        <p:txBody>
          <a:bodyPr wrap="square" rtlCol="0">
            <a:spAutoFit/>
          </a:bodyPr>
          <a:lstStyle/>
          <a:p>
            <a:pPr algn="ctr"/>
            <a:r>
              <a:rPr lang="ja-JP" altLang="en-US" sz="1700" dirty="0" smtClean="0">
                <a:latin typeface="メイリオ" panose="020B0604030504040204" pitchFamily="50" charset="-128"/>
                <a:ea typeface="メイリオ" panose="020B0604030504040204" pitchFamily="50" charset="-128"/>
              </a:rPr>
              <a:t>強く賛成</a:t>
            </a:r>
            <a:endParaRPr kumimoji="1" lang="ja-JP" altLang="en-US" sz="17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465413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まとめ・今後の課題</a:t>
            </a:r>
            <a:endParaRPr kumimoji="1" lang="ja-JP" altLang="en-US" dirty="0"/>
          </a:p>
        </p:txBody>
      </p:sp>
      <p:sp>
        <p:nvSpPr>
          <p:cNvPr id="6" name="コンテンツ プレースホルダー 2"/>
          <p:cNvSpPr>
            <a:spLocks noGrp="1"/>
          </p:cNvSpPr>
          <p:nvPr>
            <p:ph idx="1"/>
          </p:nvPr>
        </p:nvSpPr>
        <p:spPr>
          <a:xfrm>
            <a:off x="838200" y="1518443"/>
            <a:ext cx="10182225" cy="4603751"/>
          </a:xfrm>
        </p:spPr>
        <p:txBody>
          <a:bodyPr>
            <a:normAutofit/>
          </a:bodyPr>
          <a:lstStyle/>
          <a:p>
            <a:pPr marL="228600" lvl="1">
              <a:spcBef>
                <a:spcPts val="1000"/>
              </a:spcBef>
            </a:pPr>
            <a:r>
              <a:rPr lang="ja-JP" altLang="en-US" sz="2800" b="1" dirty="0" smtClean="0"/>
              <a:t>まとめ</a:t>
            </a:r>
            <a:endParaRPr lang="en-US" altLang="ja-JP" sz="2800" b="1" dirty="0" smtClean="0"/>
          </a:p>
          <a:p>
            <a:pPr marL="685800" lvl="2">
              <a:spcBef>
                <a:spcPts val="1000"/>
              </a:spcBef>
            </a:pPr>
            <a:r>
              <a:rPr lang="ja-JP" altLang="en-US" sz="2400" dirty="0" smtClean="0"/>
              <a:t>類似コード検出技術を用いて、既存の高品質のテストコードを推薦するツールを提案</a:t>
            </a:r>
            <a:endParaRPr lang="en-US" altLang="ja-JP" sz="2400" dirty="0" smtClean="0"/>
          </a:p>
          <a:p>
            <a:pPr marL="685800" lvl="2">
              <a:spcBef>
                <a:spcPts val="1000"/>
              </a:spcBef>
            </a:pPr>
            <a:r>
              <a:rPr lang="ja-JP" altLang="en-US" sz="2400" dirty="0" smtClean="0"/>
              <a:t>提案ツールによって、開発者の</a:t>
            </a:r>
            <a:r>
              <a:rPr lang="ja-JP" altLang="en-US" sz="2400" dirty="0" smtClean="0"/>
              <a:t>高品質なテストコードの作成を支援</a:t>
            </a:r>
            <a:endParaRPr lang="en-US" altLang="ja-JP" sz="2400" dirty="0" smtClean="0"/>
          </a:p>
          <a:p>
            <a:pPr marL="228600" lvl="1">
              <a:spcBef>
                <a:spcPts val="1000"/>
              </a:spcBef>
            </a:pPr>
            <a:endParaRPr lang="en-US" altLang="ja-JP" sz="100" dirty="0"/>
          </a:p>
          <a:p>
            <a:pPr marL="228600" lvl="1">
              <a:spcBef>
                <a:spcPts val="1000"/>
              </a:spcBef>
            </a:pPr>
            <a:r>
              <a:rPr lang="ja-JP" altLang="en-US" sz="2800" b="1" dirty="0" smtClean="0"/>
              <a:t>今後の課題</a:t>
            </a:r>
            <a:endParaRPr lang="en-US" altLang="ja-JP" sz="2800" b="1"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ようにツールを拡張する</a:t>
            </a:r>
            <a:endParaRPr lang="en-US" altLang="ja-JP" sz="2400" dirty="0" smtClean="0"/>
          </a:p>
          <a:p>
            <a:endParaRPr kumimoji="1" lang="ja-JP" altLang="en-US" dirty="0"/>
          </a:p>
        </p:txBody>
      </p:sp>
    </p:spTree>
    <p:extLst>
      <p:ext uri="{BB962C8B-B14F-4D97-AF65-F5344CB8AC3E}">
        <p14:creationId xmlns:p14="http://schemas.microsoft.com/office/powerpoint/2010/main" val="4210693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621735"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657601"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693467"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29333"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1858898" y="4787823"/>
            <a:ext cx="8183485" cy="787132"/>
          </a:xfrm>
          <a:prstGeom prst="wedgeRoundRectCallout">
            <a:avLst>
              <a:gd name="adj1" fmla="val 36717"/>
              <a:gd name="adj2" fmla="val -111266"/>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278710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pPr algn="l"/>
            <a:r>
              <a:rPr kumimoji="1" lang="ja-JP" altLang="en-US" dirty="0" smtClean="0"/>
              <a:t>補足資料</a:t>
            </a:r>
            <a:endParaRPr kumimoji="1" lang="ja-JP" altLang="en-US" dirty="0"/>
          </a:p>
        </p:txBody>
      </p:sp>
    </p:spTree>
    <p:extLst>
      <p:ext uri="{BB962C8B-B14F-4D97-AF65-F5344CB8AC3E}">
        <p14:creationId xmlns:p14="http://schemas.microsoft.com/office/powerpoint/2010/main" val="20347085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1034508"/>
          </a:xfrm>
        </p:spPr>
        <p:txBody>
          <a:bodyPr>
            <a:normAutofit/>
          </a:bodyPr>
          <a:lstStyle/>
          <a:p>
            <a:r>
              <a:rPr lang="ja-JP" altLang="en-US" dirty="0"/>
              <a:t>類似コード検索を複数並列に</a:t>
            </a:r>
            <a:r>
              <a:rPr lang="ja-JP" altLang="en-US" dirty="0" smtClean="0"/>
              <a:t>実行</a:t>
            </a:r>
            <a:r>
              <a:rPr lang="en-US" altLang="ja-JP" dirty="0" smtClean="0"/>
              <a:t>(Step1)</a:t>
            </a:r>
          </a:p>
          <a:p>
            <a:r>
              <a:rPr lang="ja-JP" altLang="en-US" dirty="0" smtClean="0"/>
              <a:t>データベースに必要なデータを事前に格納</a:t>
            </a:r>
            <a:r>
              <a:rPr lang="en-US" altLang="ja-JP" dirty="0" smtClean="0"/>
              <a:t>(Step3)</a:t>
            </a:r>
          </a:p>
          <a:p>
            <a:endParaRPr lang="en-US" altLang="ja-JP" dirty="0" smtClean="0"/>
          </a:p>
          <a:p>
            <a:endParaRPr kumimoji="1" lang="ja-JP" altLang="en-US" dirty="0"/>
          </a:p>
        </p:txBody>
      </p:sp>
      <p:sp>
        <p:nvSpPr>
          <p:cNvPr id="3" name="タイトル 2"/>
          <p:cNvSpPr>
            <a:spLocks noGrp="1"/>
          </p:cNvSpPr>
          <p:nvPr>
            <p:ph type="title"/>
          </p:nvPr>
        </p:nvSpPr>
        <p:spPr>
          <a:xfrm>
            <a:off x="221598" y="219428"/>
            <a:ext cx="6007752" cy="729386"/>
          </a:xfrm>
        </p:spPr>
        <p:txBody>
          <a:bodyPr>
            <a:normAutofit/>
          </a:bodyPr>
          <a:lstStyle/>
          <a:p>
            <a:r>
              <a:rPr kumimoji="1" lang="ja-JP" altLang="en-US" dirty="0" smtClean="0"/>
              <a:t>推薦プロセスの</a:t>
            </a:r>
            <a:r>
              <a:rPr lang="ja-JP" altLang="en-US" dirty="0" smtClean="0"/>
              <a:t>高速化</a:t>
            </a:r>
            <a:endParaRPr kumimoji="1" lang="ja-JP" altLang="en-US" dirty="0"/>
          </a:p>
        </p:txBody>
      </p:sp>
      <p:pic>
        <p:nvPicPr>
          <p:cNvPr id="4" name="図 3"/>
          <p:cNvPicPr>
            <a:picLocks noChangeAspect="1"/>
          </p:cNvPicPr>
          <p:nvPr/>
        </p:nvPicPr>
        <p:blipFill>
          <a:blip r:embed="rId3"/>
          <a:stretch>
            <a:fillRect/>
          </a:stretch>
        </p:blipFill>
        <p:spPr>
          <a:xfrm>
            <a:off x="4955641" y="3113040"/>
            <a:ext cx="6249167" cy="3160643"/>
          </a:xfrm>
          <a:prstGeom prst="rect">
            <a:avLst/>
          </a:prstGeom>
        </p:spPr>
      </p:pic>
      <p:sp>
        <p:nvSpPr>
          <p:cNvPr id="5" name="正方形/長方形 4"/>
          <p:cNvSpPr/>
          <p:nvPr/>
        </p:nvSpPr>
        <p:spPr>
          <a:xfrm>
            <a:off x="6562467" y="3113040"/>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9903278" y="4926696"/>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6310438" y="2818044"/>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929648" y="2789218"/>
            <a:ext cx="4025993" cy="38655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2400" b="1" dirty="0" smtClean="0"/>
              <a:t>Step1</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r>
              <a:rPr lang="ja-JP" altLang="en-US" sz="2000" dirty="0" smtClean="0"/>
              <a:t>類似コード検索処理を</a:t>
            </a:r>
            <a:r>
              <a:rPr lang="ja-JP" altLang="en-US" sz="2000" smtClean="0"/>
              <a:t>複数並列に実行</a:t>
            </a:r>
            <a:endParaRPr lang="en-US" altLang="ja-JP" sz="2000" dirty="0" smtClean="0"/>
          </a:p>
          <a:p>
            <a:pPr>
              <a:buFont typeface="Wingdings" panose="05000000000000000000" pitchFamily="2" charset="2"/>
              <a:buChar char="l"/>
            </a:pPr>
            <a:endParaRPr lang="en-US" altLang="ja-JP" sz="100" dirty="0"/>
          </a:p>
          <a:p>
            <a:pPr marL="0" indent="0">
              <a:buNone/>
            </a:pPr>
            <a:r>
              <a:rPr lang="en-US" altLang="ja-JP" sz="2400" b="1" dirty="0" smtClean="0"/>
              <a:t>Step3</a:t>
            </a:r>
            <a:endParaRPr lang="en-US" altLang="ja-JP" sz="2400" b="1" dirty="0"/>
          </a:p>
          <a:p>
            <a:r>
              <a:rPr lang="ja-JP" altLang="en-US" sz="2000" dirty="0"/>
              <a:t>事前</a:t>
            </a:r>
            <a:r>
              <a:rPr lang="ja-JP" altLang="en-US" sz="2000" dirty="0" smtClean="0"/>
              <a:t>にテストスメルを検出</a:t>
            </a:r>
            <a:endParaRPr lang="en-US" altLang="ja-JP" sz="2000" dirty="0"/>
          </a:p>
          <a:p>
            <a:r>
              <a:rPr lang="ja-JP" altLang="en-US" sz="2000" dirty="0" smtClean="0"/>
              <a:t>テストスメル</a:t>
            </a:r>
            <a:r>
              <a:rPr lang="ja-JP" altLang="en-US" sz="2000" dirty="0"/>
              <a:t>の</a:t>
            </a:r>
            <a:r>
              <a:rPr lang="ja-JP" altLang="en-US" sz="2000" dirty="0" smtClean="0"/>
              <a:t>情報</a:t>
            </a:r>
            <a:r>
              <a:rPr lang="ja-JP" altLang="en-US" sz="2000" dirty="0"/>
              <a:t>をテストコード</a:t>
            </a:r>
            <a:r>
              <a:rPr lang="ja-JP" altLang="en-US" sz="2000" dirty="0" smtClean="0"/>
              <a:t>に紐づけて格納</a:t>
            </a:r>
            <a:endParaRPr lang="en-US" altLang="ja-JP" sz="2000" dirty="0"/>
          </a:p>
        </p:txBody>
      </p:sp>
      <p:sp>
        <p:nvSpPr>
          <p:cNvPr id="26" name="フリーフォーム 25"/>
          <p:cNvSpPr/>
          <p:nvPr/>
        </p:nvSpPr>
        <p:spPr>
          <a:xfrm>
            <a:off x="8795657" y="4137928"/>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10116678" y="457030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34908792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p:sp>
        <p:nvSpPr>
          <p:cNvPr id="5" name="角丸四角形 4"/>
          <p:cNvSpPr/>
          <p:nvPr/>
        </p:nvSpPr>
        <p:spPr>
          <a:xfrm>
            <a:off x="1391920" y="5405121"/>
            <a:ext cx="9692640" cy="1138216"/>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タスク</a:t>
            </a:r>
            <a:r>
              <a:rPr lang="en-US" altLang="ja-JP" sz="2800" dirty="0" smtClean="0">
                <a:latin typeface="メイリオ" panose="020B0604030504040204" pitchFamily="50" charset="-128"/>
                <a:ea typeface="メイリオ" panose="020B0604030504040204" pitchFamily="50" charset="-128"/>
              </a:rPr>
              <a:t>2</a:t>
            </a:r>
            <a:r>
              <a:rPr lang="ja-JP" altLang="en-US" sz="2800" dirty="0" smtClean="0">
                <a:latin typeface="メイリオ" panose="020B0604030504040204" pitchFamily="50" charset="-128"/>
                <a:ea typeface="メイリオ" panose="020B0604030504040204" pitchFamily="50" charset="-128"/>
              </a:rPr>
              <a:t>は、カバレッジに差はないものの手作業の場合、テスト項目の数が多く無駄なテストコードを作成している</a:t>
            </a:r>
            <a:endParaRPr lang="en-US" altLang="ja-JP" sz="2800" dirty="0" smtClean="0">
              <a:latin typeface="メイリオ" panose="020B0604030504040204" pitchFamily="50" charset="-128"/>
              <a:ea typeface="メイリオ" panose="020B0604030504040204" pitchFamily="50" charset="-128"/>
            </a:endParaRPr>
          </a:p>
        </p:txBody>
      </p:sp>
      <p:graphicFrame>
        <p:nvGraphicFramePr>
          <p:cNvPr id="2" name="表 1"/>
          <p:cNvGraphicFramePr>
            <a:graphicFrameLocks noGrp="1"/>
          </p:cNvGraphicFramePr>
          <p:nvPr>
            <p:extLst>
              <p:ext uri="{D42A27DB-BD31-4B8C-83A1-F6EECF244321}">
                <p14:modId xmlns:p14="http://schemas.microsoft.com/office/powerpoint/2010/main" val="3729909694"/>
              </p:ext>
            </p:extLst>
          </p:nvPr>
        </p:nvGraphicFramePr>
        <p:xfrm>
          <a:off x="1149716" y="1781382"/>
          <a:ext cx="10185595" cy="3393439"/>
        </p:xfrm>
        <a:graphic>
          <a:graphicData uri="http://schemas.openxmlformats.org/drawingml/2006/table">
            <a:tbl>
              <a:tblPr firstRow="1" bandRow="1">
                <a:tableStyleId>{5940675A-B579-460E-94D1-54222C63F5DA}</a:tableStyleId>
              </a:tblPr>
              <a:tblGrid>
                <a:gridCol w="1455085">
                  <a:extLst>
                    <a:ext uri="{9D8B030D-6E8A-4147-A177-3AD203B41FA5}">
                      <a16:colId xmlns:a16="http://schemas.microsoft.com/office/drawing/2014/main" val="2935306567"/>
                    </a:ext>
                  </a:extLst>
                </a:gridCol>
                <a:gridCol w="1455085">
                  <a:extLst>
                    <a:ext uri="{9D8B030D-6E8A-4147-A177-3AD203B41FA5}">
                      <a16:colId xmlns:a16="http://schemas.microsoft.com/office/drawing/2014/main" val="1255482373"/>
                    </a:ext>
                  </a:extLst>
                </a:gridCol>
                <a:gridCol w="1455085">
                  <a:extLst>
                    <a:ext uri="{9D8B030D-6E8A-4147-A177-3AD203B41FA5}">
                      <a16:colId xmlns:a16="http://schemas.microsoft.com/office/drawing/2014/main" val="2389912202"/>
                    </a:ext>
                  </a:extLst>
                </a:gridCol>
                <a:gridCol w="1455085">
                  <a:extLst>
                    <a:ext uri="{9D8B030D-6E8A-4147-A177-3AD203B41FA5}">
                      <a16:colId xmlns:a16="http://schemas.microsoft.com/office/drawing/2014/main" val="4276689060"/>
                    </a:ext>
                  </a:extLst>
                </a:gridCol>
                <a:gridCol w="1455085">
                  <a:extLst>
                    <a:ext uri="{9D8B030D-6E8A-4147-A177-3AD203B41FA5}">
                      <a16:colId xmlns:a16="http://schemas.microsoft.com/office/drawing/2014/main" val="1435593481"/>
                    </a:ext>
                  </a:extLst>
                </a:gridCol>
                <a:gridCol w="1455085">
                  <a:extLst>
                    <a:ext uri="{9D8B030D-6E8A-4147-A177-3AD203B41FA5}">
                      <a16:colId xmlns:a16="http://schemas.microsoft.com/office/drawing/2014/main" val="3491632621"/>
                    </a:ext>
                  </a:extLst>
                </a:gridCol>
                <a:gridCol w="1455085">
                  <a:extLst>
                    <a:ext uri="{9D8B030D-6E8A-4147-A177-3AD203B41FA5}">
                      <a16:colId xmlns:a16="http://schemas.microsoft.com/office/drawing/2014/main" val="1261813734"/>
                    </a:ext>
                  </a:extLst>
                </a:gridCol>
              </a:tblGrid>
              <a:tr h="708942">
                <a:tc>
                  <a:txBody>
                    <a:bodyPr/>
                    <a:lstStyle/>
                    <a:p>
                      <a:endParaRPr kumimoji="1" lang="ja-JP" altLang="en-US" dirty="0"/>
                    </a:p>
                  </a:txBody>
                  <a:tcPr>
                    <a:solidFill>
                      <a:schemeClr val="bg2"/>
                    </a:solidFill>
                  </a:tcPr>
                </a:tc>
                <a:tc gridSpan="2">
                  <a:txBody>
                    <a:bodyPr/>
                    <a:lstStyle/>
                    <a:p>
                      <a:pPr algn="ctr"/>
                      <a:r>
                        <a:rPr kumimoji="1" lang="en-US" altLang="ja-JP" sz="2800" dirty="0" smtClean="0">
                          <a:latin typeface="メイリオ" panose="020B0604030504040204" pitchFamily="50" charset="-128"/>
                          <a:ea typeface="メイリオ" panose="020B0604030504040204" pitchFamily="50" charset="-128"/>
                        </a:rPr>
                        <a:t>Task1</a:t>
                      </a:r>
                      <a:endParaRPr kumimoji="1" lang="ja-JP" altLang="en-US" sz="2800" dirty="0">
                        <a:latin typeface="メイリオ" panose="020B0604030504040204" pitchFamily="50" charset="-128"/>
                        <a:ea typeface="メイリオ" panose="020B0604030504040204" pitchFamily="50" charset="-128"/>
                      </a:endParaRPr>
                    </a:p>
                  </a:txBody>
                  <a:tcPr>
                    <a:solidFill>
                      <a:schemeClr val="bg2"/>
                    </a:solidFill>
                  </a:tcPr>
                </a:tc>
                <a:tc hMerge="1">
                  <a:txBody>
                    <a:bodyPr/>
                    <a:lstStyle/>
                    <a:p>
                      <a:endParaRPr kumimoji="1" lang="ja-JP" altLang="en-US" dirty="0"/>
                    </a:p>
                  </a:txBody>
                  <a:tcPr>
                    <a:solidFill>
                      <a:schemeClr val="bg2"/>
                    </a:solidFill>
                  </a:tcPr>
                </a:tc>
                <a:tc gridSpan="2">
                  <a:txBody>
                    <a:bodyPr/>
                    <a:lstStyle/>
                    <a:p>
                      <a:pPr algn="ctr"/>
                      <a:r>
                        <a:rPr kumimoji="1" lang="en-US" altLang="ja-JP" sz="2800" dirty="0" smtClean="0">
                          <a:latin typeface="メイリオ" panose="020B0604030504040204" pitchFamily="50" charset="-128"/>
                          <a:ea typeface="メイリオ" panose="020B0604030504040204" pitchFamily="50" charset="-128"/>
                        </a:rPr>
                        <a:t>Task2</a:t>
                      </a:r>
                      <a:endParaRPr kumimoji="1" lang="ja-JP" altLang="en-US" sz="2800" dirty="0">
                        <a:latin typeface="メイリオ" panose="020B0604030504040204" pitchFamily="50" charset="-128"/>
                        <a:ea typeface="メイリオ" panose="020B0604030504040204" pitchFamily="50" charset="-128"/>
                      </a:endParaRPr>
                    </a:p>
                  </a:txBody>
                  <a:tcPr>
                    <a:solidFill>
                      <a:schemeClr val="bg2"/>
                    </a:solidFill>
                  </a:tcPr>
                </a:tc>
                <a:tc hMerge="1">
                  <a:txBody>
                    <a:bodyPr/>
                    <a:lstStyle/>
                    <a:p>
                      <a:endParaRPr kumimoji="1" lang="ja-JP" altLang="en-US" dirty="0"/>
                    </a:p>
                  </a:txBody>
                  <a:tcPr>
                    <a:solidFill>
                      <a:schemeClr val="bg2"/>
                    </a:solidFill>
                  </a:tcPr>
                </a:tc>
                <a:tc gridSpan="2">
                  <a:txBody>
                    <a:bodyPr/>
                    <a:lstStyle/>
                    <a:p>
                      <a:pPr algn="ctr"/>
                      <a:r>
                        <a:rPr kumimoji="1" lang="en-US" altLang="ja-JP" sz="2800" dirty="0" smtClean="0">
                          <a:latin typeface="メイリオ" panose="020B0604030504040204" pitchFamily="50" charset="-128"/>
                          <a:ea typeface="メイリオ" panose="020B0604030504040204" pitchFamily="50" charset="-128"/>
                        </a:rPr>
                        <a:t>Task3</a:t>
                      </a:r>
                      <a:endParaRPr kumimoji="1" lang="ja-JP" altLang="en-US" sz="2800" dirty="0">
                        <a:latin typeface="メイリオ" panose="020B0604030504040204" pitchFamily="50" charset="-128"/>
                        <a:ea typeface="メイリオ" panose="020B0604030504040204" pitchFamily="50" charset="-128"/>
                      </a:endParaRPr>
                    </a:p>
                  </a:txBody>
                  <a:tcPr>
                    <a:solidFill>
                      <a:schemeClr val="bg2"/>
                    </a:solidFill>
                  </a:tcPr>
                </a:tc>
                <a:tc hMerge="1">
                  <a:txBody>
                    <a:bodyPr/>
                    <a:lstStyle/>
                    <a:p>
                      <a:endParaRPr kumimoji="1" lang="ja-JP" altLang="en-US" dirty="0"/>
                    </a:p>
                  </a:txBody>
                  <a:tcPr>
                    <a:solidFill>
                      <a:schemeClr val="bg2"/>
                    </a:solidFill>
                  </a:tcPr>
                </a:tc>
                <a:extLst>
                  <a:ext uri="{0D108BD9-81ED-4DB2-BD59-A6C34878D82A}">
                    <a16:rowId xmlns:a16="http://schemas.microsoft.com/office/drawing/2014/main" val="1206026709"/>
                  </a:ext>
                </a:extLst>
              </a:tr>
              <a:tr h="581377">
                <a:tc>
                  <a:txBody>
                    <a:bodyPr/>
                    <a:lstStyle/>
                    <a:p>
                      <a:endParaRPr kumimoji="1" lang="ja-JP" altLang="en-US" dirty="0"/>
                    </a:p>
                  </a:txBody>
                  <a:tcPr/>
                </a:tc>
                <a:tc>
                  <a:txBody>
                    <a:bodyPr/>
                    <a:lstStyle/>
                    <a:p>
                      <a:pPr algn="ctr"/>
                      <a:r>
                        <a:rPr kumimoji="1" lang="ja-JP" altLang="en-US" sz="2200" dirty="0" smtClean="0">
                          <a:latin typeface="メイリオ" panose="020B0604030504040204" pitchFamily="50" charset="-128"/>
                          <a:ea typeface="メイリオ" panose="020B0604030504040204" pitchFamily="50" charset="-128"/>
                        </a:rPr>
                        <a:t>手作業</a:t>
                      </a:r>
                      <a:endParaRPr kumimoji="1" lang="ja-JP" altLang="en-US" sz="22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200" dirty="0" err="1" smtClean="0">
                          <a:latin typeface="メイリオ" panose="020B0604030504040204" pitchFamily="50" charset="-128"/>
                          <a:ea typeface="メイリオ" panose="020B0604030504040204" pitchFamily="50" charset="-128"/>
                        </a:rPr>
                        <a:t>SuiteRec</a:t>
                      </a:r>
                      <a:endParaRPr kumimoji="1" lang="ja-JP" altLang="en-US" sz="22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200" dirty="0" smtClean="0">
                          <a:latin typeface="メイリオ" panose="020B0604030504040204" pitchFamily="50" charset="-128"/>
                          <a:ea typeface="メイリオ" panose="020B0604030504040204" pitchFamily="50" charset="-128"/>
                        </a:rPr>
                        <a:t>手作業</a:t>
                      </a:r>
                      <a:endParaRPr kumimoji="1" lang="ja-JP" altLang="en-US" sz="22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200" dirty="0" err="1" smtClean="0">
                          <a:latin typeface="メイリオ" panose="020B0604030504040204" pitchFamily="50" charset="-128"/>
                          <a:ea typeface="メイリオ" panose="020B0604030504040204" pitchFamily="50" charset="-128"/>
                        </a:rPr>
                        <a:t>SuiteRec</a:t>
                      </a:r>
                      <a:endParaRPr kumimoji="1" lang="ja-JP" altLang="en-US" sz="22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200" dirty="0" smtClean="0">
                          <a:latin typeface="メイリオ" panose="020B0604030504040204" pitchFamily="50" charset="-128"/>
                          <a:ea typeface="メイリオ" panose="020B0604030504040204" pitchFamily="50" charset="-128"/>
                        </a:rPr>
                        <a:t>手作業</a:t>
                      </a:r>
                      <a:endParaRPr kumimoji="1" lang="ja-JP" altLang="en-US" sz="22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200" dirty="0" err="1" smtClean="0">
                          <a:latin typeface="メイリオ" panose="020B0604030504040204" pitchFamily="50" charset="-128"/>
                          <a:ea typeface="メイリオ" panose="020B0604030504040204" pitchFamily="50" charset="-128"/>
                        </a:rPr>
                        <a:t>SuiteRec</a:t>
                      </a:r>
                      <a:endParaRPr kumimoji="1" lang="ja-JP" altLang="en-US" sz="22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95289988"/>
                  </a:ext>
                </a:extLst>
              </a:tr>
              <a:tr h="579120">
                <a:tc>
                  <a:txBody>
                    <a:bodyPr/>
                    <a:lstStyle/>
                    <a:p>
                      <a:r>
                        <a:rPr kumimoji="1" lang="ja-JP" altLang="en-US" sz="2000" dirty="0" smtClean="0">
                          <a:latin typeface="メイリオ" panose="020B0604030504040204" pitchFamily="50" charset="-128"/>
                          <a:ea typeface="メイリオ" panose="020B0604030504040204" pitchFamily="50" charset="-128"/>
                        </a:rPr>
                        <a:t>カバレッジ</a:t>
                      </a:r>
                      <a:r>
                        <a:rPr kumimoji="1" lang="en-US" altLang="ja-JP" sz="2000" dirty="0" smtClean="0">
                          <a:latin typeface="メイリオ" panose="020B0604030504040204" pitchFamily="50" charset="-128"/>
                          <a:ea typeface="メイリオ" panose="020B0604030504040204" pitchFamily="50" charset="-128"/>
                        </a:rPr>
                        <a:t>(C0)</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100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100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99.2</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97.3</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96.2</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100</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402499243"/>
                  </a:ext>
                </a:extLst>
              </a:tr>
              <a:tr h="579120">
                <a:tc>
                  <a:txBody>
                    <a:bodyPr/>
                    <a:lstStyle/>
                    <a:p>
                      <a:r>
                        <a:rPr kumimoji="1" lang="ja-JP" altLang="en-US" sz="2000" dirty="0" smtClean="0">
                          <a:latin typeface="メイリオ" panose="020B0604030504040204" pitchFamily="50" charset="-128"/>
                          <a:ea typeface="メイリオ" panose="020B0604030504040204" pitchFamily="50" charset="-128"/>
                        </a:rPr>
                        <a:t>カバレッジ</a:t>
                      </a:r>
                      <a:r>
                        <a:rPr kumimoji="1" lang="en-US" altLang="ja-JP" sz="2000" dirty="0" smtClean="0">
                          <a:latin typeface="メイリオ" panose="020B0604030504040204" pitchFamily="50" charset="-128"/>
                          <a:ea typeface="メイリオ" panose="020B0604030504040204" pitchFamily="50" charset="-128"/>
                        </a:rPr>
                        <a:t>(C1)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100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100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98.8</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96.0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85.0</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96.7</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47268291"/>
                  </a:ext>
                </a:extLst>
              </a:tr>
              <a:tr h="579120">
                <a:tc>
                  <a:txBody>
                    <a:bodyPr/>
                    <a:lstStyle/>
                    <a:p>
                      <a:r>
                        <a:rPr kumimoji="1" lang="ja-JP" altLang="en-US" sz="2000" dirty="0" smtClean="0">
                          <a:latin typeface="メイリオ" panose="020B0604030504040204" pitchFamily="50" charset="-128"/>
                          <a:ea typeface="メイリオ" panose="020B0604030504040204" pitchFamily="50" charset="-128"/>
                        </a:rPr>
                        <a:t>テスト項目の数</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平均</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6</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6</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24</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11</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16</a:t>
                      </a: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sz="2400" dirty="0" smtClean="0">
                          <a:latin typeface="メイリオ" panose="020B0604030504040204" pitchFamily="50" charset="-128"/>
                          <a:ea typeface="メイリオ" panose="020B0604030504040204" pitchFamily="50" charset="-128"/>
                        </a:rPr>
                        <a:t>12</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250396144"/>
                  </a:ext>
                </a:extLst>
              </a:tr>
            </a:tbl>
          </a:graphicData>
        </a:graphic>
      </p:graphicFrame>
    </p:spTree>
    <p:extLst>
      <p:ext uri="{BB962C8B-B14F-4D97-AF65-F5344CB8AC3E}">
        <p14:creationId xmlns:p14="http://schemas.microsoft.com/office/powerpoint/2010/main" val="34945157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SuiteRec</a:t>
            </a:r>
            <a:r>
              <a:rPr lang="ja-JP" altLang="en-US" dirty="0"/>
              <a:t>の</a:t>
            </a:r>
            <a:r>
              <a:rPr lang="ja-JP" altLang="en-US" dirty="0" smtClean="0"/>
              <a:t>インターフェス</a:t>
            </a:r>
            <a:endParaRPr kumimoji="1" lang="ja-JP" altLang="en-US" dirty="0"/>
          </a:p>
        </p:txBody>
      </p:sp>
      <p:pic>
        <p:nvPicPr>
          <p:cNvPr id="4" name="図 3"/>
          <p:cNvPicPr>
            <a:picLocks noChangeAspect="1"/>
          </p:cNvPicPr>
          <p:nvPr/>
        </p:nvPicPr>
        <p:blipFill rotWithShape="1">
          <a:blip r:embed="rId3"/>
          <a:srcRect l="17492" t="6732" r="17561" b="50108"/>
          <a:stretch/>
        </p:blipFill>
        <p:spPr>
          <a:xfrm>
            <a:off x="843274" y="1623635"/>
            <a:ext cx="7270786" cy="5234365"/>
          </a:xfrm>
          <a:prstGeom prst="rect">
            <a:avLst/>
          </a:prstGeom>
        </p:spPr>
      </p:pic>
      <p:sp>
        <p:nvSpPr>
          <p:cNvPr id="5" name="コンテンツ プレースホルダー 2"/>
          <p:cNvSpPr txBox="1">
            <a:spLocks/>
          </p:cNvSpPr>
          <p:nvPr/>
        </p:nvSpPr>
        <p:spPr>
          <a:xfrm>
            <a:off x="8832628" y="2008714"/>
            <a:ext cx="2774353" cy="36915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30000"/>
              </a:lnSpc>
              <a:buClr>
                <a:schemeClr val="tx1"/>
              </a:buClr>
              <a:buNone/>
            </a:pPr>
            <a:r>
              <a:rPr lang="ja-JP" altLang="en-US" sz="3200" dirty="0" smtClean="0"/>
              <a:t>入力コード</a:t>
            </a:r>
            <a:endParaRPr lang="en-US" altLang="ja-JP" sz="3200" dirty="0" smtClean="0"/>
          </a:p>
          <a:p>
            <a:pPr marL="0" indent="0">
              <a:lnSpc>
                <a:spcPct val="130000"/>
              </a:lnSpc>
              <a:buClr>
                <a:schemeClr val="tx1"/>
              </a:buClr>
              <a:buNone/>
            </a:pPr>
            <a:r>
              <a:rPr lang="ja-JP" altLang="en-US" sz="3200" dirty="0" smtClean="0"/>
              <a:t>類似コード</a:t>
            </a:r>
            <a:endParaRPr lang="en-US" altLang="ja-JP" sz="3200" dirty="0" smtClean="0"/>
          </a:p>
          <a:p>
            <a:pPr marL="0" indent="0">
              <a:lnSpc>
                <a:spcPct val="130000"/>
              </a:lnSpc>
              <a:buClr>
                <a:schemeClr val="tx1"/>
              </a:buClr>
              <a:buNone/>
            </a:pPr>
            <a:r>
              <a:rPr lang="ja-JP" altLang="en-US" sz="3200" dirty="0" smtClean="0"/>
              <a:t>類似度</a:t>
            </a:r>
            <a:r>
              <a:rPr lang="en-US" altLang="ja-JP" sz="3200" dirty="0" smtClean="0"/>
              <a:t>(UPI)</a:t>
            </a:r>
          </a:p>
          <a:p>
            <a:pPr marL="0" indent="0">
              <a:lnSpc>
                <a:spcPct val="130000"/>
              </a:lnSpc>
              <a:buClr>
                <a:schemeClr val="tx1"/>
              </a:buClr>
              <a:buNone/>
            </a:pPr>
            <a:r>
              <a:rPr lang="ja-JP" altLang="en-US" sz="3200" dirty="0" smtClean="0"/>
              <a:t>テストスメル</a:t>
            </a:r>
            <a:endParaRPr lang="en-US" altLang="ja-JP" sz="3200" dirty="0" smtClean="0"/>
          </a:p>
          <a:p>
            <a:pPr marL="0" indent="0">
              <a:lnSpc>
                <a:spcPct val="130000"/>
              </a:lnSpc>
              <a:buClr>
                <a:schemeClr val="tx1"/>
              </a:buClr>
              <a:buNone/>
            </a:pPr>
            <a:r>
              <a:rPr lang="ja-JP" altLang="en-US" sz="3200" dirty="0" smtClean="0"/>
              <a:t>テストコード</a:t>
            </a:r>
            <a:endParaRPr lang="ja-JP" altLang="en-US" sz="3200" dirty="0"/>
          </a:p>
        </p:txBody>
      </p:sp>
      <p:sp>
        <p:nvSpPr>
          <p:cNvPr id="6" name="楕円 5"/>
          <p:cNvSpPr/>
          <p:nvPr/>
        </p:nvSpPr>
        <p:spPr>
          <a:xfrm>
            <a:off x="8330576" y="211490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1</a:t>
            </a:r>
            <a:endParaRPr kumimoji="1" lang="ja-JP" altLang="en-US" b="1" dirty="0">
              <a:latin typeface="Arial" panose="020B0604020202020204" pitchFamily="34" charset="0"/>
              <a:cs typeface="Arial" panose="020B0604020202020204" pitchFamily="34" charset="0"/>
            </a:endParaRPr>
          </a:p>
        </p:txBody>
      </p:sp>
      <p:sp>
        <p:nvSpPr>
          <p:cNvPr id="7" name="楕円 6"/>
          <p:cNvSpPr/>
          <p:nvPr/>
        </p:nvSpPr>
        <p:spPr>
          <a:xfrm>
            <a:off x="8330576" y="355877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3</a:t>
            </a:r>
            <a:endParaRPr kumimoji="1" lang="ja-JP" altLang="en-US" b="1" dirty="0">
              <a:latin typeface="Arial" panose="020B0604020202020204" pitchFamily="34" charset="0"/>
              <a:cs typeface="Arial" panose="020B0604020202020204" pitchFamily="34" charset="0"/>
            </a:endParaRPr>
          </a:p>
        </p:txBody>
      </p:sp>
      <p:sp>
        <p:nvSpPr>
          <p:cNvPr id="8" name="楕円 7"/>
          <p:cNvSpPr/>
          <p:nvPr/>
        </p:nvSpPr>
        <p:spPr>
          <a:xfrm>
            <a:off x="8330576" y="2839229"/>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2</a:t>
            </a:r>
            <a:endParaRPr kumimoji="1" lang="ja-JP" altLang="en-US" b="1" dirty="0">
              <a:latin typeface="Arial" panose="020B0604020202020204" pitchFamily="34" charset="0"/>
              <a:cs typeface="Arial" panose="020B0604020202020204" pitchFamily="34" charset="0"/>
            </a:endParaRPr>
          </a:p>
        </p:txBody>
      </p:sp>
      <p:sp>
        <p:nvSpPr>
          <p:cNvPr id="9" name="楕円 8"/>
          <p:cNvSpPr/>
          <p:nvPr/>
        </p:nvSpPr>
        <p:spPr>
          <a:xfrm>
            <a:off x="8330576" y="4278311"/>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4</a:t>
            </a:r>
            <a:endParaRPr kumimoji="1" lang="ja-JP" altLang="en-US" b="1" dirty="0">
              <a:latin typeface="Arial" panose="020B0604020202020204" pitchFamily="34" charset="0"/>
              <a:cs typeface="Arial" panose="020B0604020202020204" pitchFamily="34" charset="0"/>
            </a:endParaRPr>
          </a:p>
        </p:txBody>
      </p:sp>
      <p:sp>
        <p:nvSpPr>
          <p:cNvPr id="10" name="楕円 9"/>
          <p:cNvSpPr/>
          <p:nvPr/>
        </p:nvSpPr>
        <p:spPr>
          <a:xfrm>
            <a:off x="8330576" y="4979656"/>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5</a:t>
            </a:r>
            <a:endParaRPr kumimoji="1" lang="ja-JP"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92731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カバレッジの種類</a:t>
            </a:r>
            <a:endParaRPr kumimoji="1" lang="ja-JP" altLang="en-US" dirty="0"/>
          </a:p>
        </p:txBody>
      </p:sp>
      <p:sp>
        <p:nvSpPr>
          <p:cNvPr id="4" name="コンテンツ プレースホルダー 2"/>
          <p:cNvSpPr>
            <a:spLocks noGrp="1"/>
          </p:cNvSpPr>
          <p:nvPr>
            <p:ph idx="1"/>
          </p:nvPr>
        </p:nvSpPr>
        <p:spPr>
          <a:xfrm>
            <a:off x="838200" y="1725148"/>
            <a:ext cx="7293796" cy="4583185"/>
          </a:xfrm>
        </p:spPr>
        <p:txBody>
          <a:bodyPr>
            <a:normAutofit/>
          </a:bodyPr>
          <a:lstStyle/>
          <a:p>
            <a:pPr>
              <a:buClr>
                <a:schemeClr val="tx2"/>
              </a:buClr>
              <a:buFont typeface="Wingdings" panose="05000000000000000000" pitchFamily="2" charset="2"/>
              <a:buChar char="l"/>
            </a:pP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命令網羅</a:t>
            </a:r>
            <a:r>
              <a:rPr kumimoji="1" lang="en-US" altLang="ja-JP" sz="3200" b="1" dirty="0" smtClean="0">
                <a:latin typeface="メイリオ" panose="020B0604030504040204" pitchFamily="50" charset="-128"/>
                <a:ea typeface="メイリオ" panose="020B0604030504040204" pitchFamily="50" charset="-128"/>
              </a:rPr>
              <a:t> C0</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全ての命令を最低一回実行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全節点</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ja-JP" altLang="en-US"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を入力</a:t>
            </a:r>
            <a:endParaRPr kumimoji="1" lang="en-US" altLang="ja-JP" sz="24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l"/>
            </a:pPr>
            <a:endParaRPr lang="en-US" altLang="ja-JP" sz="1100" dirty="0">
              <a:latin typeface="メイリオ" panose="020B0604030504040204" pitchFamily="50" charset="-128"/>
              <a:ea typeface="メイリオ" panose="020B0604030504040204" pitchFamily="50" charset="-128"/>
            </a:endParaRPr>
          </a:p>
          <a:p>
            <a:pPr>
              <a:buClr>
                <a:schemeClr val="tx2"/>
              </a:buClr>
              <a:buFont typeface="Wingdings" panose="05000000000000000000" pitchFamily="2" charset="2"/>
              <a:buChar char="l"/>
            </a:pPr>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分岐網羅 </a:t>
            </a:r>
            <a:r>
              <a:rPr kumimoji="1" lang="en-US" altLang="ja-JP" sz="3200" b="1" dirty="0" smtClean="0">
                <a:latin typeface="メイリオ" panose="020B0604030504040204" pitchFamily="50" charset="-128"/>
                <a:ea typeface="メイリオ" panose="020B0604030504040204" pitchFamily="50" charset="-128"/>
              </a:rPr>
              <a:t>C1</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全ての条件分岐について、</a:t>
            </a:r>
            <a:r>
              <a:rPr lang="en-US" altLang="ja-JP" sz="2800" dirty="0" smtClean="0">
                <a:latin typeface="メイリオ" panose="020B0604030504040204" pitchFamily="50" charset="-128"/>
                <a:ea typeface="メイリオ" panose="020B0604030504040204" pitchFamily="50" charset="-128"/>
              </a:rPr>
              <a:t>then</a:t>
            </a:r>
            <a:r>
              <a:rPr lang="ja-JP" altLang="en-US" sz="2800" dirty="0" err="1" smtClean="0">
                <a:latin typeface="メイリオ" panose="020B0604030504040204" pitchFamily="50" charset="-128"/>
                <a:ea typeface="メイリオ" panose="020B0604030504040204" pitchFamily="50" charset="-128"/>
              </a:rPr>
              <a:t>、</a:t>
            </a:r>
            <a:r>
              <a:rPr lang="en-US" altLang="ja-JP" sz="2800" dirty="0" smtClean="0">
                <a:latin typeface="メイリオ" panose="020B0604030504040204" pitchFamily="50" charset="-128"/>
                <a:ea typeface="メイリオ" panose="020B0604030504040204" pitchFamily="50" charset="-128"/>
              </a:rPr>
              <a:t>else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いずれも最低一回以上実行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全辺</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en-US" altLang="ja-JP"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と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=1,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=2)</a:t>
            </a:r>
            <a:r>
              <a:rPr lang="ja-JP" altLang="en-US" sz="2400" dirty="0" smtClean="0">
                <a:latin typeface="メイリオ" panose="020B0604030504040204" pitchFamily="50" charset="-128"/>
                <a:ea typeface="メイリオ" panose="020B0604030504040204" pitchFamily="50" charset="-128"/>
              </a:rPr>
              <a:t> を入力</a:t>
            </a:r>
            <a:endParaRPr lang="en-US" altLang="ja-JP" sz="2400" dirty="0">
              <a:latin typeface="メイリオ" panose="020B0604030504040204" pitchFamily="50" charset="-128"/>
              <a:ea typeface="メイリオ" panose="020B0604030504040204" pitchFamily="50" charset="-128"/>
            </a:endParaRPr>
          </a:p>
          <a:p>
            <a:pPr marL="457200" lvl="1" indent="0">
              <a:buClr>
                <a:schemeClr val="tx2"/>
              </a:buClr>
              <a:buNone/>
            </a:pPr>
            <a:endParaRPr kumimoji="1" lang="en-US" altLang="ja-JP" sz="2800" dirty="0" smtClean="0"/>
          </a:p>
        </p:txBody>
      </p:sp>
      <p:cxnSp>
        <p:nvCxnSpPr>
          <p:cNvPr id="5" name="直線矢印コネクタ 4"/>
          <p:cNvCxnSpPr>
            <a:endCxn id="6" idx="0"/>
          </p:cNvCxnSpPr>
          <p:nvPr/>
        </p:nvCxnSpPr>
        <p:spPr>
          <a:xfrm>
            <a:off x="9257872" y="1642813"/>
            <a:ext cx="0" cy="3303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フローチャート: 判断 5"/>
          <p:cNvSpPr/>
          <p:nvPr/>
        </p:nvSpPr>
        <p:spPr>
          <a:xfrm>
            <a:off x="8210568" y="197313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ja-JP" sz="2000" b="1" dirty="0">
                <a:latin typeface="メイリオ" panose="020B0604030504040204" pitchFamily="50" charset="-128"/>
                <a:ea typeface="メイリオ" panose="020B0604030504040204" pitchFamily="50" charset="-128"/>
              </a:rPr>
              <a:t>x</a:t>
            </a:r>
            <a:r>
              <a:rPr kumimoji="1" lang="en-US" altLang="ja-JP" sz="2000" b="1" dirty="0" smtClean="0">
                <a:latin typeface="メイリオ" panose="020B0604030504040204" pitchFamily="50" charset="-128"/>
                <a:ea typeface="メイリオ" panose="020B0604030504040204" pitchFamily="50" charset="-128"/>
              </a:rPr>
              <a:t>==</a:t>
            </a: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8210568" y="2960563"/>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文１</a:t>
            </a:r>
            <a:endParaRPr kumimoji="1" lang="ja-JP" altLang="en-US" sz="2000" b="1" dirty="0">
              <a:latin typeface="メイリオ" panose="020B0604030504040204" pitchFamily="50" charset="-128"/>
              <a:ea typeface="メイリオ" panose="020B0604030504040204" pitchFamily="50" charset="-128"/>
            </a:endParaRPr>
          </a:p>
        </p:txBody>
      </p:sp>
      <p:cxnSp>
        <p:nvCxnSpPr>
          <p:cNvPr id="8" name="直線矢印コネクタ 7"/>
          <p:cNvCxnSpPr>
            <a:stCxn id="6" idx="2"/>
            <a:endCxn id="7" idx="0"/>
          </p:cNvCxnSpPr>
          <p:nvPr/>
        </p:nvCxnSpPr>
        <p:spPr>
          <a:xfrm>
            <a:off x="9257872" y="275418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カギ線コネクタ 8"/>
          <p:cNvCxnSpPr>
            <a:stCxn id="6" idx="3"/>
          </p:cNvCxnSpPr>
          <p:nvPr/>
        </p:nvCxnSpPr>
        <p:spPr>
          <a:xfrm>
            <a:off x="10305176" y="236366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矢印コネクタ 9"/>
          <p:cNvCxnSpPr/>
          <p:nvPr/>
        </p:nvCxnSpPr>
        <p:spPr>
          <a:xfrm flipH="1">
            <a:off x="9283254" y="368763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8486401" y="261317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10616326" y="270343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13" name="直線矢印コネクタ 12"/>
          <p:cNvCxnSpPr>
            <a:stCxn id="7" idx="2"/>
            <a:endCxn id="14" idx="0"/>
          </p:cNvCxnSpPr>
          <p:nvPr/>
        </p:nvCxnSpPr>
        <p:spPr>
          <a:xfrm flipH="1">
            <a:off x="9254251" y="3524919"/>
            <a:ext cx="3621" cy="3878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フローチャート: 判断 13"/>
          <p:cNvSpPr/>
          <p:nvPr/>
        </p:nvSpPr>
        <p:spPr>
          <a:xfrm>
            <a:off x="8206947" y="391272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ja-JP" altLang="en-US" sz="2000" b="1" dirty="0" err="1">
                <a:latin typeface="メイリオ" panose="020B0604030504040204" pitchFamily="50" charset="-128"/>
                <a:ea typeface="メイリオ" panose="020B0604030504040204" pitchFamily="50" charset="-128"/>
              </a:rPr>
              <a:t>ｙ</a:t>
            </a:r>
            <a:r>
              <a:rPr kumimoji="1" lang="en-US" altLang="ja-JP" sz="2000" b="1" dirty="0" smtClean="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cxnSp>
        <p:nvCxnSpPr>
          <p:cNvPr id="15" name="直線矢印コネクタ 14"/>
          <p:cNvCxnSpPr>
            <a:stCxn id="14" idx="2"/>
          </p:cNvCxnSpPr>
          <p:nvPr/>
        </p:nvCxnSpPr>
        <p:spPr>
          <a:xfrm>
            <a:off x="9254251" y="469377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14" idx="3"/>
          </p:cNvCxnSpPr>
          <p:nvPr/>
        </p:nvCxnSpPr>
        <p:spPr>
          <a:xfrm>
            <a:off x="10301555" y="430325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p:nvPr/>
        </p:nvCxnSpPr>
        <p:spPr>
          <a:xfrm flipH="1">
            <a:off x="9279633" y="562722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8486401" y="455276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10612705" y="464302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20" name="直線矢印コネクタ 19"/>
          <p:cNvCxnSpPr/>
          <p:nvPr/>
        </p:nvCxnSpPr>
        <p:spPr>
          <a:xfrm>
            <a:off x="9254251" y="5464509"/>
            <a:ext cx="0" cy="5838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8206947" y="4900425"/>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文２</a:t>
            </a:r>
            <a:endParaRPr kumimoji="1" lang="ja-JP" altLang="en-US" sz="20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970707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ソースコードデータベース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352429" y="1773538"/>
            <a:ext cx="7221417" cy="830997"/>
          </a:xfrm>
          <a:prstGeom prst="rect">
            <a:avLst/>
          </a:prstGeom>
          <a:noFill/>
        </p:spPr>
        <p:txBody>
          <a:bodyPr wrap="square" rtlCol="0">
            <a:spAutoFit/>
          </a:bodyPr>
          <a:lstStyle/>
          <a:p>
            <a:r>
              <a:rPr lang="en-US" altLang="ja-JP" sz="2400" b="1" dirty="0" err="1" smtClean="0">
                <a:latin typeface="メイリオ" panose="020B0604030504040204" pitchFamily="50" charset="-128"/>
                <a:ea typeface="メイリオ" panose="020B0604030504040204" pitchFamily="50" charset="-128"/>
              </a:rPr>
              <a:t>Github</a:t>
            </a:r>
            <a:r>
              <a:rPr lang="ja-JP" altLang="en-US" sz="2400" b="1" dirty="0" smtClean="0">
                <a:latin typeface="メイリオ" panose="020B0604030504040204" pitchFamily="50" charset="-128"/>
                <a:ea typeface="メイリオ" panose="020B0604030504040204" pitchFamily="50" charset="-128"/>
              </a:rPr>
              <a:t>上に存在する</a:t>
            </a:r>
            <a:r>
              <a:rPr lang="en-US" altLang="ja-JP" sz="2400" b="1" dirty="0" smtClean="0">
                <a:latin typeface="メイリオ" panose="020B0604030504040204" pitchFamily="50" charset="-128"/>
                <a:ea typeface="メイリオ" panose="020B0604030504040204" pitchFamily="50" charset="-128"/>
              </a:rPr>
              <a:t>3,205</a:t>
            </a:r>
            <a:r>
              <a:rPr lang="ja-JP" altLang="en-US" sz="2400" b="1" dirty="0">
                <a:latin typeface="メイリオ" panose="020B0604030504040204" pitchFamily="50" charset="-128"/>
                <a:ea typeface="メイリオ" panose="020B0604030504040204" pitchFamily="50" charset="-128"/>
              </a:rPr>
              <a:t>個の</a:t>
            </a:r>
            <a:r>
              <a:rPr lang="en-US" altLang="ja-JP" sz="2400" b="1" dirty="0">
                <a:latin typeface="メイリオ" panose="020B0604030504040204" pitchFamily="50" charset="-128"/>
                <a:ea typeface="メイリオ" panose="020B0604030504040204" pitchFamily="50" charset="-128"/>
              </a:rPr>
              <a:t>OSS</a:t>
            </a:r>
            <a:r>
              <a:rPr lang="ja-JP" altLang="en-US" sz="2400" b="1" dirty="0">
                <a:latin typeface="メイリオ" panose="020B0604030504040204" pitchFamily="50" charset="-128"/>
                <a:ea typeface="メイリオ" panose="020B0604030504040204" pitchFamily="50" charset="-128"/>
              </a:rPr>
              <a:t>プロジェクトのプロダクションコード</a:t>
            </a:r>
          </a:p>
        </p:txBody>
      </p:sp>
      <p:sp>
        <p:nvSpPr>
          <p:cNvPr id="6" name="テキスト ボックス 5"/>
          <p:cNvSpPr txBox="1"/>
          <p:nvPr/>
        </p:nvSpPr>
        <p:spPr>
          <a:xfrm>
            <a:off x="2102340" y="3290278"/>
            <a:ext cx="8002952" cy="1569660"/>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既存のコード検索エンジン</a:t>
            </a:r>
            <a:r>
              <a:rPr kumimoji="1" lang="en-US" altLang="ja-JP" sz="2400" dirty="0" smtClean="0">
                <a:latin typeface="メイリオ" panose="020B0604030504040204" pitchFamily="50" charset="-128"/>
                <a:ea typeface="メイリオ" panose="020B0604030504040204" pitchFamily="50" charset="-128"/>
              </a:rPr>
              <a:t>[7]</a:t>
            </a:r>
            <a:r>
              <a:rPr kumimoji="1" lang="ja-JP" altLang="en-US" sz="2400" dirty="0" smtClean="0">
                <a:latin typeface="メイリオ" panose="020B0604030504040204" pitchFamily="50" charset="-128"/>
                <a:ea typeface="メイリオ" panose="020B0604030504040204" pitchFamily="50" charset="-128"/>
              </a:rPr>
              <a:t>で利用されたデータセットの中から、以下の条件を満たすプロジェクトを選択</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テストフォルダが存在</a:t>
            </a:r>
            <a:r>
              <a:rPr lang="ja-JP" altLang="en-US" sz="2400" dirty="0" smtClean="0">
                <a:latin typeface="メイリオ" panose="020B0604030504040204" pitchFamily="50" charset="-128"/>
                <a:ea typeface="メイリオ" panose="020B0604030504040204" pitchFamily="50" charset="-128"/>
              </a:rPr>
              <a:t>する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JUnit</a:t>
            </a:r>
            <a:r>
              <a:rPr kumimoji="1" lang="ja-JP" altLang="en-US" sz="2400" dirty="0" smtClean="0">
                <a:latin typeface="メイリオ" panose="020B0604030504040204" pitchFamily="50" charset="-128"/>
                <a:ea typeface="メイリオ" panose="020B0604030504040204" pitchFamily="50" charset="-128"/>
              </a:rPr>
              <a:t>のテスティングフレームワークを採用している</a:t>
            </a:r>
            <a:endParaRPr kumimoji="1" lang="ja-JP" altLang="en-US" sz="2400" dirty="0">
              <a:latin typeface="メイリオ" panose="020B0604030504040204" pitchFamily="50" charset="-128"/>
              <a:ea typeface="メイリオ" panose="020B0604030504040204" pitchFamily="50" charset="-128"/>
            </a:endParaRPr>
          </a:p>
        </p:txBody>
      </p:sp>
      <p:sp>
        <p:nvSpPr>
          <p:cNvPr id="8" name="Rectangle 4"/>
          <p:cNvSpPr>
            <a:spLocks noChangeArrowheads="1"/>
          </p:cNvSpPr>
          <p:nvPr/>
        </p:nvSpPr>
        <p:spPr bwMode="auto">
          <a:xfrm>
            <a:off x="1159965" y="6101007"/>
            <a:ext cx="9668870"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[7] K</a:t>
            </a:r>
            <a:r>
              <a:rPr lang="en-US" altLang="ja-JP" sz="1400" dirty="0">
                <a:solidFill>
                  <a:schemeClr val="tx2"/>
                </a:solidFill>
              </a:rPr>
              <a:t>. Kim, D. Kim, T. F. </a:t>
            </a:r>
            <a:r>
              <a:rPr lang="en-US" altLang="ja-JP" sz="1400" dirty="0" err="1">
                <a:solidFill>
                  <a:schemeClr val="tx2"/>
                </a:solidFill>
              </a:rPr>
              <a:t>Bissyand´e</a:t>
            </a:r>
            <a:r>
              <a:rPr lang="en-US" altLang="ja-JP" sz="1400" dirty="0">
                <a:solidFill>
                  <a:schemeClr val="tx2"/>
                </a:solidFill>
              </a:rPr>
              <a:t>, E. Choi, L. Li, J. Klein, and Y. Le </a:t>
            </a:r>
            <a:r>
              <a:rPr lang="en-US" altLang="ja-JP" sz="1400" dirty="0" err="1">
                <a:solidFill>
                  <a:schemeClr val="tx2"/>
                </a:solidFill>
              </a:rPr>
              <a:t>Traon</a:t>
            </a:r>
            <a:r>
              <a:rPr lang="en-US" altLang="ja-JP" sz="1400" dirty="0">
                <a:solidFill>
                  <a:schemeClr val="tx2"/>
                </a:solidFill>
              </a:rPr>
              <a:t>. </a:t>
            </a:r>
            <a:r>
              <a:rPr lang="en-US" altLang="ja-JP" sz="1400" dirty="0" err="1">
                <a:solidFill>
                  <a:schemeClr val="tx2"/>
                </a:solidFill>
              </a:rPr>
              <a:t>Facoy</a:t>
            </a:r>
            <a:r>
              <a:rPr lang="en-US" altLang="ja-JP" sz="1400" dirty="0">
                <a:solidFill>
                  <a:schemeClr val="tx2"/>
                </a:solidFill>
              </a:rPr>
              <a:t> - a code-to-code search engine. In Proceedings of the International Conference on Software Engineering (ICSE), pages 946–957, 2018.</a:t>
            </a:r>
          </a:p>
        </p:txBody>
      </p:sp>
    </p:spTree>
    <p:extLst>
      <p:ext uri="{BB962C8B-B14F-4D97-AF65-F5344CB8AC3E}">
        <p14:creationId xmlns:p14="http://schemas.microsoft.com/office/powerpoint/2010/main" val="17661409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テスト</a:t>
            </a:r>
            <a:r>
              <a:rPr kumimoji="1" lang="ja-JP" altLang="en-US" dirty="0" smtClean="0"/>
              <a:t>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715846" y="1750092"/>
            <a:ext cx="6775940" cy="830997"/>
          </a:xfrm>
          <a:prstGeom prst="rect">
            <a:avLst/>
          </a:prstGeom>
          <a:noFill/>
        </p:spPr>
        <p:txBody>
          <a:bodyPr wrap="square" rtlCol="0">
            <a:spAutoFit/>
          </a:bodyPr>
          <a:lstStyle/>
          <a:p>
            <a:r>
              <a:rPr lang="ja-JP" altLang="en-US" sz="2400" b="1" dirty="0" smtClean="0">
                <a:latin typeface="メイリオ" panose="020B0604030504040204" pitchFamily="50" charset="-128"/>
                <a:ea typeface="メイリオ" panose="020B0604030504040204" pitchFamily="50" charset="-128"/>
              </a:rPr>
              <a:t>ソースコードデータベースに格納されている</a:t>
            </a:r>
            <a:r>
              <a:rPr lang="en-US" altLang="ja-JP" sz="2400" b="1" dirty="0" smtClean="0">
                <a:latin typeface="メイリオ" panose="020B0604030504040204" pitchFamily="50" charset="-128"/>
                <a:ea typeface="メイリオ" panose="020B0604030504040204" pitchFamily="50" charset="-128"/>
              </a:rPr>
              <a:t/>
            </a:r>
            <a:br>
              <a:rPr lang="en-US" altLang="ja-JP" sz="2400" b="1" dirty="0" smtClean="0">
                <a:latin typeface="メイリオ" panose="020B0604030504040204" pitchFamily="50" charset="-128"/>
                <a:ea typeface="メイリオ" panose="020B0604030504040204" pitchFamily="50" charset="-128"/>
              </a:rPr>
            </a:br>
            <a:r>
              <a:rPr lang="ja-JP" altLang="en-US" sz="2400" b="1" dirty="0" smtClean="0">
                <a:latin typeface="メイリオ" panose="020B0604030504040204" pitchFamily="50" charset="-128"/>
                <a:ea typeface="メイリオ" panose="020B0604030504040204" pitchFamily="50" charset="-128"/>
              </a:rPr>
              <a:t>プロダクションコードに対応するテストコード</a:t>
            </a:r>
            <a:endParaRPr lang="ja-JP" altLang="en-US" sz="24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2094524" y="3043705"/>
            <a:ext cx="8018584" cy="2308324"/>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再利用対象のテストコードとして</a:t>
            </a:r>
            <a:r>
              <a:rPr lang="ja-JP" altLang="en-US" sz="2400" dirty="0">
                <a:latin typeface="メイリオ" panose="020B0604030504040204" pitchFamily="50" charset="-128"/>
                <a:ea typeface="メイリオ" panose="020B0604030504040204" pitchFamily="50" charset="-128"/>
              </a:rPr>
              <a:t>相応</a:t>
            </a:r>
            <a:r>
              <a:rPr lang="ja-JP" altLang="en-US" sz="2400" dirty="0" smtClean="0">
                <a:latin typeface="メイリオ" panose="020B0604030504040204" pitchFamily="50" charset="-128"/>
                <a:ea typeface="メイリオ" panose="020B0604030504040204" pitchFamily="50" charset="-128"/>
              </a:rPr>
              <a:t>しくない、以下のテストスメルを含むテストコードは</a:t>
            </a:r>
            <a:r>
              <a:rPr lang="en-US" altLang="ja-JP" sz="2400" dirty="0" smtClean="0">
                <a:latin typeface="メイリオ" panose="020B0604030504040204" pitchFamily="50" charset="-128"/>
                <a:ea typeface="メイリオ" panose="020B0604030504040204" pitchFamily="50" charset="-128"/>
              </a:rPr>
              <a:t>TDB</a:t>
            </a:r>
            <a:r>
              <a:rPr lang="ja-JP" altLang="en-US" sz="2400" dirty="0" smtClean="0">
                <a:latin typeface="メイリオ" panose="020B0604030504040204" pitchFamily="50" charset="-128"/>
                <a:ea typeface="メイリオ" panose="020B0604030504040204" pitchFamily="50" charset="-128"/>
              </a:rPr>
              <a:t>から除去される</a:t>
            </a:r>
            <a:endParaRPr lang="en-US" altLang="ja-JP" sz="2400" dirty="0" smtClean="0">
              <a:latin typeface="メイリオ" panose="020B0604030504040204" pitchFamily="50" charset="-128"/>
              <a:ea typeface="メイリオ" panose="020B0604030504040204" pitchFamily="50" charset="-128"/>
            </a:endParaRP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Empty Test</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Ignored Test</a:t>
            </a: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Redundant Assertion</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Unknown Test	</a:t>
            </a:r>
            <a:endParaRPr kumimoji="1" lang="en-US" altLang="ja-JP" sz="2400"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039075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en-US" altLang="ja-JP" dirty="0" err="1" smtClean="0"/>
              <a:t>EvoSuite</a:t>
            </a:r>
            <a:endParaRPr kumimoji="1" lang="ja-JP" altLang="en-US" dirty="0"/>
          </a:p>
        </p:txBody>
      </p:sp>
      <p:sp>
        <p:nvSpPr>
          <p:cNvPr id="4" name="正方形/長方形 3"/>
          <p:cNvSpPr/>
          <p:nvPr/>
        </p:nvSpPr>
        <p:spPr>
          <a:xfrm>
            <a:off x="1041401" y="2938952"/>
            <a:ext cx="3525396" cy="347787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200" dirty="0" smtClean="0">
                <a:latin typeface="Consolas" panose="020B0609020204030204" pitchFamily="49" charset="0"/>
                <a:ea typeface="MS UI Gothic" panose="020B0600070205080204" pitchFamily="50" charset="-128"/>
              </a:rPr>
              <a:t>public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testme</a:t>
            </a:r>
            <a:r>
              <a:rPr lang="en-US" altLang="ja-JP" sz="2200" dirty="0" smtClean="0">
                <a:latin typeface="Consolas" panose="020B0609020204030204" pitchFamily="49" charset="0"/>
                <a:ea typeface="MS UI Gothic" panose="020B0600070205080204" pitchFamily="50" charset="-128"/>
              </a:rPr>
              <a:t>(</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x,int</a:t>
            </a:r>
            <a:r>
              <a:rPr lang="en-US" altLang="ja-JP" sz="2200" dirty="0" smtClean="0">
                <a:latin typeface="Consolas" panose="020B0609020204030204" pitchFamily="49" charset="0"/>
                <a:ea typeface="MS UI Gothic" panose="020B0600070205080204" pitchFamily="50" charset="-128"/>
              </a:rPr>
              <a:t> y)</a:t>
            </a:r>
          </a:p>
          <a:p>
            <a:r>
              <a:rPr lang="en-US" altLang="ja-JP" sz="2200" dirty="0" smtClean="0">
                <a:latin typeface="Consolas" panose="020B0609020204030204" pitchFamily="49" charset="0"/>
                <a:ea typeface="MS UI Gothic" panose="020B0600070205080204" pitchFamily="50" charset="-128"/>
              </a:rPr>
              <a:t>{</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z = y*2;</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if(x != z){</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10;</a:t>
            </a:r>
          </a:p>
          <a:p>
            <a:r>
              <a:rPr lang="en-US" altLang="ja-JP" sz="2200" dirty="0" smtClean="0">
                <a:latin typeface="Consolas" panose="020B0609020204030204" pitchFamily="49" charset="0"/>
                <a:ea typeface="MS UI Gothic" panose="020B0600070205080204" pitchFamily="50" charset="-128"/>
              </a:rPr>
              <a:t>   }else{</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20;</a:t>
            </a:r>
          </a:p>
          <a:p>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a:t>
            </a:r>
          </a:p>
        </p:txBody>
      </p:sp>
      <p:sp>
        <p:nvSpPr>
          <p:cNvPr id="5" name="テキスト ボックス 4"/>
          <p:cNvSpPr txBox="1"/>
          <p:nvPr/>
        </p:nvSpPr>
        <p:spPr>
          <a:xfrm>
            <a:off x="7409783" y="2642906"/>
            <a:ext cx="1995714"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(1)x = x0,y = y0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6" name="テキスト ボックス 5"/>
          <p:cNvSpPr txBox="1"/>
          <p:nvPr/>
        </p:nvSpPr>
        <p:spPr>
          <a:xfrm>
            <a:off x="7409781" y="3304561"/>
            <a:ext cx="1995716"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(2)z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7" name="ひし形 6"/>
          <p:cNvSpPr/>
          <p:nvPr/>
        </p:nvSpPr>
        <p:spPr>
          <a:xfrm>
            <a:off x="6696767" y="3923454"/>
            <a:ext cx="3421744" cy="661655"/>
          </a:xfrm>
          <a:prstGeom prst="diamond">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200" dirty="0" smtClean="0">
                <a:latin typeface="ＭＳ Ｐゴシック" panose="020B0600070205080204" pitchFamily="50" charset="-128"/>
                <a:ea typeface="ＭＳ Ｐゴシック" panose="020B0600070205080204" pitchFamily="50" charset="-128"/>
              </a:rPr>
              <a:t>(3)x0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8" name="テキスト ボックス 7"/>
          <p:cNvSpPr txBox="1"/>
          <p:nvPr/>
        </p:nvSpPr>
        <p:spPr>
          <a:xfrm>
            <a:off x="6502635" y="4773115"/>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(4)return 10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9" name="テキスト ボックス 8"/>
          <p:cNvSpPr txBox="1"/>
          <p:nvPr/>
        </p:nvSpPr>
        <p:spPr>
          <a:xfrm>
            <a:off x="8741463" y="4770671"/>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(5)return 20</a:t>
            </a:r>
            <a:endParaRPr kumimoji="1" lang="ja-JP" altLang="en-US" sz="2200" dirty="0">
              <a:latin typeface="ＭＳ Ｐゴシック" panose="020B0600070205080204" pitchFamily="50" charset="-128"/>
              <a:ea typeface="ＭＳ Ｐゴシック" panose="020B0600070205080204" pitchFamily="50" charset="-128"/>
            </a:endParaRPr>
          </a:p>
        </p:txBody>
      </p:sp>
      <p:cxnSp>
        <p:nvCxnSpPr>
          <p:cNvPr id="10" name="直線矢印コネクタ 9"/>
          <p:cNvCxnSpPr>
            <a:stCxn id="5" idx="2"/>
            <a:endCxn id="6" idx="0"/>
          </p:cNvCxnSpPr>
          <p:nvPr/>
        </p:nvCxnSpPr>
        <p:spPr>
          <a:xfrm flipH="1">
            <a:off x="8407639" y="3073793"/>
            <a:ext cx="1" cy="230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a:stCxn id="6" idx="2"/>
            <a:endCxn id="7" idx="0"/>
          </p:cNvCxnSpPr>
          <p:nvPr/>
        </p:nvCxnSpPr>
        <p:spPr>
          <a:xfrm>
            <a:off x="8407639" y="3735448"/>
            <a:ext cx="0"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7" idx="2"/>
            <a:endCxn id="8" idx="0"/>
          </p:cNvCxnSpPr>
          <p:nvPr/>
        </p:nvCxnSpPr>
        <p:spPr>
          <a:xfrm flipH="1">
            <a:off x="7333580" y="4585109"/>
            <a:ext cx="1074059"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2"/>
            <a:endCxn id="9" idx="0"/>
          </p:cNvCxnSpPr>
          <p:nvPr/>
        </p:nvCxnSpPr>
        <p:spPr>
          <a:xfrm>
            <a:off x="8407639" y="4585109"/>
            <a:ext cx="1164769" cy="1855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右矢印 13"/>
          <p:cNvSpPr/>
          <p:nvPr/>
        </p:nvSpPr>
        <p:spPr>
          <a:xfrm>
            <a:off x="5248283" y="4119897"/>
            <a:ext cx="711200" cy="7172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5" name="表 14"/>
          <p:cNvGraphicFramePr>
            <a:graphicFrameLocks noGrp="1"/>
          </p:cNvGraphicFramePr>
          <p:nvPr>
            <p:extLst>
              <p:ext uri="{D42A27DB-BD31-4B8C-83A1-F6EECF244321}">
                <p14:modId xmlns:p14="http://schemas.microsoft.com/office/powerpoint/2010/main" val="734877144"/>
              </p:ext>
            </p:extLst>
          </p:nvPr>
        </p:nvGraphicFramePr>
        <p:xfrm>
          <a:off x="5513483" y="5387120"/>
          <a:ext cx="5788312" cy="1188720"/>
        </p:xfrm>
        <a:graphic>
          <a:graphicData uri="http://schemas.openxmlformats.org/drawingml/2006/table">
            <a:tbl>
              <a:tblPr firstRow="1" bandRow="1">
                <a:tableStyleId>{5940675A-B579-460E-94D1-54222C63F5DA}</a:tableStyleId>
              </a:tblPr>
              <a:tblGrid>
                <a:gridCol w="1283243">
                  <a:extLst>
                    <a:ext uri="{9D8B030D-6E8A-4147-A177-3AD203B41FA5}">
                      <a16:colId xmlns:a16="http://schemas.microsoft.com/office/drawing/2014/main" val="2624989235"/>
                    </a:ext>
                  </a:extLst>
                </a:gridCol>
                <a:gridCol w="2024927">
                  <a:extLst>
                    <a:ext uri="{9D8B030D-6E8A-4147-A177-3AD203B41FA5}">
                      <a16:colId xmlns:a16="http://schemas.microsoft.com/office/drawing/2014/main" val="4254623167"/>
                    </a:ext>
                  </a:extLst>
                </a:gridCol>
                <a:gridCol w="2480142">
                  <a:extLst>
                    <a:ext uri="{9D8B030D-6E8A-4147-A177-3AD203B41FA5}">
                      <a16:colId xmlns:a16="http://schemas.microsoft.com/office/drawing/2014/main" val="1528898293"/>
                    </a:ext>
                  </a:extLst>
                </a:gridCol>
              </a:tblGrid>
              <a:tr h="370840">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パス番号</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パス条件</a:t>
                      </a:r>
                      <a:endParaRPr kumimoji="1" lang="en-US" altLang="ja-JP"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03036493"/>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en-US" altLang="ja-JP" sz="2000" baseline="0" dirty="0" smtClean="0">
                          <a:latin typeface="メイリオ" panose="020B0604030504040204" pitchFamily="50" charset="-128"/>
                          <a:ea typeface="メイリオ" panose="020B0604030504040204" pitchFamily="50" charset="-128"/>
                        </a:rPr>
                        <a:t> 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 (2), (3), (4)</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31458201"/>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ja-JP" altLang="en-US" sz="2000" baseline="0" dirty="0" smtClean="0">
                          <a:latin typeface="メイリオ" panose="020B0604030504040204" pitchFamily="50" charset="-128"/>
                          <a:ea typeface="メイリオ" panose="020B0604030504040204" pitchFamily="50" charset="-128"/>
                        </a:rPr>
                        <a:t> </a:t>
                      </a:r>
                      <a:r>
                        <a:rPr kumimoji="1" lang="en-US" altLang="ja-JP" sz="2000" dirty="0" smtClean="0">
                          <a:latin typeface="メイリオ" panose="020B0604030504040204" pitchFamily="50" charset="-128"/>
                          <a:ea typeface="メイリオ" panose="020B0604030504040204" pitchFamily="50" charset="-128"/>
                        </a:rPr>
                        <a:t>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000" dirty="0" smtClean="0">
                          <a:latin typeface="メイリオ" panose="020B0604030504040204" pitchFamily="50" charset="-128"/>
                          <a:ea typeface="メイリオ" panose="020B0604030504040204" pitchFamily="50" charset="-128"/>
                        </a:rPr>
                        <a:t>(1), (2), (3), (5)</a:t>
                      </a:r>
                      <a:endParaRPr kumimoji="1" lang="ja-JP" altLang="en-US" sz="20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195498192"/>
                  </a:ext>
                </a:extLst>
              </a:tr>
            </a:tbl>
          </a:graphicData>
        </a:graphic>
      </p:graphicFrame>
      <p:sp>
        <p:nvSpPr>
          <p:cNvPr id="16" name="正方形/長方形 15"/>
          <p:cNvSpPr/>
          <p:nvPr/>
        </p:nvSpPr>
        <p:spPr>
          <a:xfrm>
            <a:off x="1066503" y="1210499"/>
            <a:ext cx="10017209" cy="1243011"/>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対象コードを静的解析</a:t>
            </a:r>
            <a:r>
              <a:rPr lang="ja-JP" altLang="en-US" sz="2400" dirty="0" smtClean="0">
                <a:latin typeface="メイリオ" panose="020B0604030504040204" pitchFamily="50" charset="-128"/>
                <a:ea typeface="メイリオ" panose="020B0604030504040204" pitchFamily="50" charset="-128"/>
              </a:rPr>
              <a:t>し，</a:t>
            </a:r>
            <a:r>
              <a:rPr lang="ja-JP" altLang="en-US" sz="2400" dirty="0">
                <a:latin typeface="メイリオ" panose="020B0604030504040204" pitchFamily="50" charset="-128"/>
                <a:ea typeface="メイリオ" panose="020B0604030504040204" pitchFamily="50" charset="-128"/>
              </a:rPr>
              <a:t>プログラムを記号値で表現する</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コード上のそれぞれのパスに対応する条件を抽出</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パスごとにパスを通るよう</a:t>
            </a:r>
            <a:r>
              <a:rPr lang="ja-JP" altLang="en-US" sz="2400" dirty="0" smtClean="0">
                <a:latin typeface="メイリオ" panose="020B0604030504040204" pitchFamily="50" charset="-128"/>
                <a:ea typeface="メイリオ" panose="020B0604030504040204" pitchFamily="50" charset="-128"/>
              </a:rPr>
              <a:t>な条件</a:t>
            </a:r>
            <a:r>
              <a:rPr lang="ja-JP" altLang="en-US" sz="2400" dirty="0">
                <a:latin typeface="メイリオ" panose="020B0604030504040204" pitchFamily="50" charset="-128"/>
                <a:ea typeface="メイリオ" panose="020B0604030504040204" pitchFamily="50" charset="-128"/>
              </a:rPr>
              <a:t>を</a:t>
            </a:r>
            <a:r>
              <a:rPr lang="ja-JP" altLang="en-US" sz="2400" dirty="0" smtClean="0">
                <a:latin typeface="メイリオ" panose="020B0604030504040204" pitchFamily="50" charset="-128"/>
                <a:ea typeface="メイリオ" panose="020B0604030504040204" pitchFamily="50" charset="-128"/>
              </a:rPr>
              <a:t>集め，条件を満たす具体値を生成</a:t>
            </a:r>
            <a:endParaRPr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658417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lang="en-US" altLang="ja-JP" dirty="0"/>
              <a:t>RQ1</a:t>
            </a:r>
            <a:r>
              <a:rPr lang="ja-JP" altLang="en-US" dirty="0"/>
              <a:t>から、単純な構造のプログラムのテストコードを作成する場合、</a:t>
            </a:r>
            <a:r>
              <a:rPr lang="en-US" altLang="ja-JP" dirty="0" err="1"/>
              <a:t>SuiteRec</a:t>
            </a:r>
            <a:r>
              <a:rPr lang="ja-JP" altLang="en-US" dirty="0"/>
              <a:t>の利用の有無でカバレッジに差が</a:t>
            </a:r>
            <a:r>
              <a:rPr lang="ja-JP" altLang="en-US" dirty="0" smtClean="0"/>
              <a:t>ない</a:t>
            </a:r>
            <a:endParaRPr lang="en-US" altLang="ja-JP" dirty="0"/>
          </a:p>
          <a:p>
            <a:endParaRPr kumimoji="1" lang="en-US" altLang="ja-JP" dirty="0" smtClean="0"/>
          </a:p>
          <a:p>
            <a:r>
              <a:rPr lang="en-US" altLang="ja-JP" dirty="0"/>
              <a:t>RQ2</a:t>
            </a:r>
            <a:r>
              <a:rPr lang="ja-JP" altLang="en-US" dirty="0"/>
              <a:t>から、</a:t>
            </a:r>
            <a:r>
              <a:rPr lang="en-US" altLang="ja-JP" dirty="0" err="1"/>
              <a:t>SuiteRec</a:t>
            </a:r>
            <a:r>
              <a:rPr lang="ja-JP" altLang="en-US" dirty="0"/>
              <a:t>を利用せずにテストコード作成した方が、開発時間を節約</a:t>
            </a:r>
            <a:r>
              <a:rPr lang="ja-JP" altLang="en-US" dirty="0" smtClean="0"/>
              <a:t>できる</a:t>
            </a:r>
            <a:endParaRPr lang="en-US" altLang="ja-JP" dirty="0" smtClean="0"/>
          </a:p>
          <a:p>
            <a:endParaRPr lang="en-US" altLang="ja-JP" dirty="0"/>
          </a:p>
          <a:p>
            <a:r>
              <a:rPr lang="ja-JP" altLang="en-US" dirty="0" smtClean="0"/>
              <a:t>複雑な構造のプログラムのテストコードを作成する場合、</a:t>
            </a:r>
            <a:r>
              <a:rPr lang="en-US" altLang="ja-JP" dirty="0" err="1" smtClean="0"/>
              <a:t>SuiteRec</a:t>
            </a:r>
            <a:r>
              <a:rPr lang="ja-JP" altLang="en-US" dirty="0" smtClean="0"/>
              <a:t>を使用するとカバレッジ</a:t>
            </a:r>
            <a:r>
              <a:rPr lang="en-US" altLang="ja-JP" dirty="0" smtClean="0"/>
              <a:t>(C1)</a:t>
            </a:r>
            <a:r>
              <a:rPr lang="ja-JP" altLang="en-US" dirty="0" smtClean="0"/>
              <a:t>を向上することができる</a:t>
            </a:r>
            <a:endParaRPr lang="en-US" altLang="ja-JP" dirty="0"/>
          </a:p>
          <a:p>
            <a:endParaRPr kumimoji="1" lang="ja-JP" altLang="en-US" dirty="0"/>
          </a:p>
        </p:txBody>
      </p:sp>
      <p:sp>
        <p:nvSpPr>
          <p:cNvPr id="3" name="タイトル 2"/>
          <p:cNvSpPr>
            <a:spLocks noGrp="1"/>
          </p:cNvSpPr>
          <p:nvPr>
            <p:ph type="title"/>
          </p:nvPr>
        </p:nvSpPr>
        <p:spPr/>
        <p:txBody>
          <a:bodyPr/>
          <a:lstStyle/>
          <a:p>
            <a:r>
              <a:rPr kumimoji="1" lang="ja-JP" altLang="en-US" dirty="0" smtClean="0"/>
              <a:t>議論</a:t>
            </a:r>
            <a:endParaRPr kumimoji="1" lang="ja-JP" altLang="en-US" dirty="0"/>
          </a:p>
        </p:txBody>
      </p:sp>
      <p:sp>
        <p:nvSpPr>
          <p:cNvPr id="4" name="二等辺三角形 3"/>
          <p:cNvSpPr/>
          <p:nvPr/>
        </p:nvSpPr>
        <p:spPr>
          <a:xfrm rot="10800000">
            <a:off x="3733537" y="2704924"/>
            <a:ext cx="4724926" cy="368475"/>
          </a:xfrm>
          <a:prstGeom prst="triangl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575570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関連研究</a:t>
            </a:r>
            <a:endParaRPr kumimoji="1" lang="ja-JP" altLang="en-US" dirty="0"/>
          </a:p>
        </p:txBody>
      </p:sp>
      <p:sp>
        <p:nvSpPr>
          <p:cNvPr id="4" name="コンテンツ プレースホルダー 2"/>
          <p:cNvSpPr>
            <a:spLocks noGrp="1"/>
          </p:cNvSpPr>
          <p:nvPr>
            <p:ph idx="1"/>
          </p:nvPr>
        </p:nvSpPr>
        <p:spPr>
          <a:xfrm>
            <a:off x="838200" y="1281618"/>
            <a:ext cx="10515600" cy="4351338"/>
          </a:xfrm>
        </p:spPr>
        <p:txBody>
          <a:bodyPr/>
          <a:lstStyle/>
          <a:p>
            <a:pPr>
              <a:buClr>
                <a:schemeClr val="tx2"/>
              </a:buClr>
            </a:pPr>
            <a:r>
              <a:rPr kumimoji="1" lang="ja-JP" altLang="en-US" dirty="0" smtClean="0"/>
              <a:t>類似コード間のテスト再利用</a:t>
            </a:r>
            <a:endParaRPr kumimoji="1" lang="en-US" altLang="ja-JP" dirty="0" smtClean="0"/>
          </a:p>
          <a:p>
            <a:pPr lvl="1">
              <a:buClr>
                <a:schemeClr val="tx2"/>
              </a:buClr>
            </a:pPr>
            <a:r>
              <a:rPr lang="en-US" altLang="ja-JP" dirty="0"/>
              <a:t>Zhang[1]</a:t>
            </a:r>
            <a:r>
              <a:rPr lang="ja-JP" altLang="en-US" dirty="0" smtClean="0"/>
              <a:t>らは、クローンペア間</a:t>
            </a:r>
            <a:r>
              <a:rPr lang="ja-JP" altLang="en-US" dirty="0"/>
              <a:t>でコードを移植を</a:t>
            </a:r>
            <a:r>
              <a:rPr lang="ja-JP" altLang="en-US" dirty="0" smtClean="0"/>
              <a:t>行い、移植前</a:t>
            </a:r>
            <a:r>
              <a:rPr lang="ja-JP" altLang="en-US" dirty="0"/>
              <a:t>と移植後のテスト結果を比較しその情報を基にテストを再利用するツール</a:t>
            </a:r>
            <a:r>
              <a:rPr lang="en-US" altLang="ja-JP" dirty="0"/>
              <a:t>Grafter</a:t>
            </a:r>
            <a:r>
              <a:rPr lang="ja-JP" altLang="en-US" dirty="0"/>
              <a:t>を提案</a:t>
            </a:r>
            <a:r>
              <a:rPr lang="ja-JP" altLang="en-US" dirty="0" smtClean="0"/>
              <a:t>した</a:t>
            </a:r>
            <a:endParaRPr lang="en-US" altLang="ja-JP" dirty="0" smtClean="0"/>
          </a:p>
          <a:p>
            <a:pPr lvl="1">
              <a:buClr>
                <a:schemeClr val="tx2"/>
              </a:buClr>
            </a:pPr>
            <a:endParaRPr lang="en-US" altLang="ja-JP" sz="1000" dirty="0" smtClean="0"/>
          </a:p>
          <a:p>
            <a:pPr lvl="1">
              <a:buClr>
                <a:schemeClr val="tx2"/>
              </a:buClr>
            </a:pPr>
            <a:r>
              <a:rPr lang="en-US" altLang="ja-JP" dirty="0" err="1"/>
              <a:t>Soha</a:t>
            </a:r>
            <a:r>
              <a:rPr lang="ja-JP" altLang="en-US" dirty="0" smtClean="0"/>
              <a:t>ら</a:t>
            </a:r>
            <a:r>
              <a:rPr lang="en-US" altLang="ja-JP" dirty="0" smtClean="0"/>
              <a:t>[2]</a:t>
            </a:r>
            <a:r>
              <a:rPr lang="ja-JP" altLang="en-US" dirty="0" smtClean="0"/>
              <a:t>は</a:t>
            </a:r>
            <a:r>
              <a:rPr lang="ja-JP" altLang="en-US" dirty="0"/>
              <a:t>、</a:t>
            </a:r>
            <a:r>
              <a:rPr lang="ja-JP" altLang="en-US" dirty="0" smtClean="0"/>
              <a:t>開発者が詳細な再利用計画を決めることで、コード片</a:t>
            </a:r>
            <a:r>
              <a:rPr lang="ja-JP" altLang="en-US" dirty="0"/>
              <a:t>を再利用</a:t>
            </a:r>
            <a:r>
              <a:rPr lang="ja-JP" altLang="en-US" dirty="0" smtClean="0"/>
              <a:t>する際に</a:t>
            </a:r>
            <a:r>
              <a:rPr lang="ja-JP" altLang="en-US" dirty="0"/>
              <a:t>、</a:t>
            </a:r>
            <a:r>
              <a:rPr lang="ja-JP" altLang="en-US" dirty="0" smtClean="0"/>
              <a:t>テストスイート</a:t>
            </a:r>
            <a:r>
              <a:rPr lang="ja-JP" altLang="en-US" dirty="0"/>
              <a:t>の関連部分を半自動で再利用および変換を行うツール</a:t>
            </a:r>
            <a:r>
              <a:rPr lang="en-US" altLang="ja-JP" dirty="0"/>
              <a:t>Skipper</a:t>
            </a:r>
            <a:r>
              <a:rPr lang="ja-JP" altLang="en-US" dirty="0"/>
              <a:t>を提案</a:t>
            </a:r>
            <a:r>
              <a:rPr lang="ja-JP" altLang="en-US" dirty="0" smtClean="0"/>
              <a:t>した</a:t>
            </a:r>
            <a:endParaRPr kumimoji="1" lang="en-US" altLang="ja-JP" dirty="0" smtClean="0"/>
          </a:p>
          <a:p>
            <a:pPr lvl="1"/>
            <a:endParaRPr kumimoji="1" lang="ja-JP" altLang="en-US" dirty="0"/>
          </a:p>
        </p:txBody>
      </p:sp>
      <p:sp>
        <p:nvSpPr>
          <p:cNvPr id="5" name="角丸四角形 4"/>
          <p:cNvSpPr/>
          <p:nvPr/>
        </p:nvSpPr>
        <p:spPr>
          <a:xfrm>
            <a:off x="1440089" y="4275992"/>
            <a:ext cx="9311822" cy="143186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は，既存ツールと</a:t>
            </a:r>
            <a:r>
              <a:rPr lang="en-US" altLang="ja-JP" sz="2400" dirty="0" smtClean="0">
                <a:latin typeface="メイリオ" panose="020B0604030504040204" pitchFamily="50" charset="-128"/>
                <a:ea typeface="メイリオ" panose="020B0604030504040204" pitchFamily="50" charset="-128"/>
              </a:rPr>
              <a:t>2</a:t>
            </a:r>
            <a:r>
              <a:rPr lang="ja-JP" altLang="en-US" sz="2400" dirty="0" err="1" smtClean="0">
                <a:latin typeface="メイリオ" panose="020B0604030504040204" pitchFamily="50" charset="-128"/>
                <a:ea typeface="メイリオ" panose="020B0604030504040204" pitchFamily="50" charset="-128"/>
              </a:rPr>
              <a:t>つの</a:t>
            </a:r>
            <a:r>
              <a:rPr lang="ja-JP" altLang="en-US" sz="2400" dirty="0" smtClean="0">
                <a:latin typeface="メイリオ" panose="020B0604030504040204" pitchFamily="50" charset="-128"/>
                <a:ea typeface="メイリオ" panose="020B0604030504040204" pitchFamily="50" charset="-128"/>
              </a:rPr>
              <a:t>視点で異なる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OSS</a:t>
            </a:r>
            <a:r>
              <a:rPr lang="ja-JP" altLang="en-US" sz="2400" dirty="0" smtClean="0">
                <a:latin typeface="メイリオ" panose="020B0604030504040204" pitchFamily="50" charset="-128"/>
                <a:ea typeface="メイリオ" panose="020B0604030504040204" pitchFamily="50" charset="-128"/>
              </a:rPr>
              <a:t>上からテストコードを検出することができる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ja-JP" altLang="en-US" sz="2400" dirty="0" smtClean="0">
                <a:latin typeface="メイリオ" panose="020B0604030504040204" pitchFamily="50" charset="-128"/>
                <a:ea typeface="メイリオ" panose="020B0604030504040204" pitchFamily="50" charset="-128"/>
              </a:rPr>
              <a:t>クローンペア間のテスト再利用計画は開発者に委ねていること</a:t>
            </a:r>
            <a:endParaRPr lang="ja-JP" altLang="en-US" sz="2400" dirty="0">
              <a:latin typeface="メイリオ" panose="020B0604030504040204" pitchFamily="50" charset="-128"/>
              <a:ea typeface="メイリオ" panose="020B0604030504040204" pitchFamily="50" charset="-128"/>
            </a:endParaRPr>
          </a:p>
        </p:txBody>
      </p:sp>
      <p:sp>
        <p:nvSpPr>
          <p:cNvPr id="7" name="Rectangle 4"/>
          <p:cNvSpPr>
            <a:spLocks noChangeArrowheads="1"/>
          </p:cNvSpPr>
          <p:nvPr/>
        </p:nvSpPr>
        <p:spPr bwMode="auto">
          <a:xfrm>
            <a:off x="221598" y="6069745"/>
            <a:ext cx="1093958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[8] T</a:t>
            </a:r>
            <a:r>
              <a:rPr lang="en-US" altLang="ja-JP" sz="1200" dirty="0">
                <a:solidFill>
                  <a:schemeClr val="tx2"/>
                </a:solidFill>
              </a:rPr>
              <a:t>. Zhang and M. Kim. Automated transplantation and diﬀerential testing for clones. Proc. of </a:t>
            </a:r>
            <a:r>
              <a:rPr lang="en-US" altLang="ja-JP" sz="1200" dirty="0" smtClean="0">
                <a:solidFill>
                  <a:schemeClr val="tx2"/>
                </a:solidFill>
              </a:rPr>
              <a:t>ICSE, </a:t>
            </a:r>
            <a:r>
              <a:rPr lang="en-US" altLang="ja-JP" sz="1200" dirty="0">
                <a:solidFill>
                  <a:schemeClr val="tx2"/>
                </a:solidFill>
              </a:rPr>
              <a:t>pages 665–676, 2017</a:t>
            </a:r>
            <a:r>
              <a:rPr lang="en-US" altLang="ja-JP" sz="1200" dirty="0" smtClean="0">
                <a:solidFill>
                  <a:schemeClr val="tx2"/>
                </a:solidFill>
              </a:rPr>
              <a:t>.</a:t>
            </a:r>
          </a:p>
          <a:p>
            <a:pPr>
              <a:defRPr/>
            </a:pPr>
            <a:r>
              <a:rPr lang="en-US" altLang="ja-JP" sz="1200" dirty="0" smtClean="0">
                <a:solidFill>
                  <a:schemeClr val="tx2"/>
                </a:solidFill>
              </a:rPr>
              <a:t>[9] </a:t>
            </a:r>
            <a:r>
              <a:rPr lang="en-US" altLang="ja-JP" sz="1200" dirty="0">
                <a:solidFill>
                  <a:schemeClr val="tx2"/>
                </a:solidFill>
              </a:rPr>
              <a:t>S. </a:t>
            </a:r>
            <a:r>
              <a:rPr lang="en-US" altLang="ja-JP" sz="1200" dirty="0" err="1">
                <a:solidFill>
                  <a:schemeClr val="tx2"/>
                </a:solidFill>
              </a:rPr>
              <a:t>Makady</a:t>
            </a:r>
            <a:r>
              <a:rPr lang="en-US" altLang="ja-JP" sz="1200" dirty="0">
                <a:solidFill>
                  <a:schemeClr val="tx2"/>
                </a:solidFill>
              </a:rPr>
              <a:t> and R. Walker. Validating pragmatic reuse tasks by leveraging existing test suites. Software: Practice and Experience, 43:1039–1070, 2013</a:t>
            </a:r>
            <a:r>
              <a:rPr lang="en-US" altLang="ja-JP" sz="1200" dirty="0" smtClean="0">
                <a:solidFill>
                  <a:schemeClr val="tx2"/>
                </a:solidFill>
              </a:rPr>
              <a:t>.</a:t>
            </a:r>
            <a:endParaRPr lang="en-US" altLang="ja-JP" sz="1200" dirty="0">
              <a:solidFill>
                <a:schemeClr val="tx2"/>
              </a:solidFill>
            </a:endParaRPr>
          </a:p>
        </p:txBody>
      </p:sp>
    </p:spTree>
    <p:extLst>
      <p:ext uri="{BB962C8B-B14F-4D97-AF65-F5344CB8AC3E}">
        <p14:creationId xmlns:p14="http://schemas.microsoft.com/office/powerpoint/2010/main" val="1371113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7018" y="219428"/>
            <a:ext cx="5608931" cy="729386"/>
          </a:xfrm>
        </p:spPr>
        <p:txBody>
          <a:bodyPr/>
          <a:lstStyle/>
          <a:p>
            <a:r>
              <a:rPr kumimoji="1" lang="ja-JP" altLang="en-US" dirty="0" smtClean="0">
                <a:solidFill>
                  <a:schemeClr val="bg1"/>
                </a:solidFill>
              </a:rPr>
              <a:t>テストコード自動生成ツール</a:t>
            </a:r>
            <a:endParaRPr kumimoji="1" lang="ja-JP" altLang="en-US" dirty="0">
              <a:solidFill>
                <a:schemeClr val="bg1"/>
              </a:solidFill>
            </a:endParaRPr>
          </a:p>
        </p:txBody>
      </p:sp>
      <p:sp>
        <p:nvSpPr>
          <p:cNvPr id="4" name="コンテンツ プレースホルダー 2"/>
          <p:cNvSpPr>
            <a:spLocks noGrp="1"/>
          </p:cNvSpPr>
          <p:nvPr>
            <p:ph idx="1"/>
          </p:nvPr>
        </p:nvSpPr>
        <p:spPr>
          <a:xfrm>
            <a:off x="838198" y="1587161"/>
            <a:ext cx="10741183" cy="902666"/>
          </a:xfrm>
        </p:spPr>
        <p:txBody>
          <a:bodyPr/>
          <a:lstStyle/>
          <a:p>
            <a:r>
              <a:rPr lang="ja-JP" altLang="en-US" dirty="0" smtClean="0"/>
              <a:t>テスト</a:t>
            </a:r>
            <a:r>
              <a:rPr lang="ja-JP" altLang="en-US" dirty="0"/>
              <a:t>工程</a:t>
            </a:r>
            <a:r>
              <a:rPr lang="ja-JP" altLang="en-US" dirty="0" smtClean="0"/>
              <a:t>を支援するために、これまでに様々な自動生成ツールが提案されてき</a:t>
            </a:r>
            <a:r>
              <a:rPr lang="ja-JP" altLang="en-US" dirty="0"/>
              <a:t>た</a:t>
            </a:r>
            <a:endParaRPr kumimoji="1" lang="ja-JP" altLang="en-US" dirty="0"/>
          </a:p>
        </p:txBody>
      </p:sp>
      <p:pic>
        <p:nvPicPr>
          <p:cNvPr id="5"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321" y="274897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19255" y="346518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rotWithShape="1">
          <a:blip r:embed="rId5"/>
          <a:srcRect l="2412" t="14151" r="48903" b="69708"/>
          <a:stretch/>
        </p:blipFill>
        <p:spPr>
          <a:xfrm>
            <a:off x="1238895" y="3613445"/>
            <a:ext cx="3451873" cy="643728"/>
          </a:xfrm>
          <a:prstGeom prst="rect">
            <a:avLst/>
          </a:prstGeom>
        </p:spPr>
      </p:pic>
      <p:sp>
        <p:nvSpPr>
          <p:cNvPr id="8" name="テキスト ボックス 7"/>
          <p:cNvSpPr txBox="1"/>
          <p:nvPr/>
        </p:nvSpPr>
        <p:spPr>
          <a:xfrm>
            <a:off x="5195276" y="265272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299996" y="3549287"/>
            <a:ext cx="1140622"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825156" y="261277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1" name="角丸四角形 10"/>
          <p:cNvSpPr/>
          <p:nvPr/>
        </p:nvSpPr>
        <p:spPr>
          <a:xfrm>
            <a:off x="872601" y="5153688"/>
            <a:ext cx="10195561" cy="115293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開発者</a:t>
            </a:r>
            <a:r>
              <a:rPr lang="ja-JP" altLang="en-US" sz="3200" dirty="0">
                <a:latin typeface="メイリオ" panose="020B0604030504040204" pitchFamily="50" charset="-128"/>
                <a:ea typeface="メイリオ" panose="020B0604030504040204" pitchFamily="50" charset="-128"/>
              </a:rPr>
              <a:t>の実装コストを削減</a:t>
            </a:r>
            <a:r>
              <a:rPr lang="ja-JP" altLang="en-US" sz="3200" dirty="0" smtClean="0">
                <a:latin typeface="メイリオ" panose="020B0604030504040204" pitchFamily="50" charset="-128"/>
                <a:ea typeface="メイリオ" panose="020B0604030504040204" pitchFamily="50" charset="-128"/>
              </a:rPr>
              <a:t>し、短期間</a:t>
            </a:r>
            <a:r>
              <a:rPr lang="ja-JP" altLang="en-US" sz="3200" dirty="0">
                <a:latin typeface="メイリオ" panose="020B0604030504040204" pitchFamily="50" charset="-128"/>
                <a:ea typeface="メイリオ" panose="020B0604030504040204" pitchFamily="50" charset="-128"/>
              </a:rPr>
              <a:t>でテストコードを作成できる</a:t>
            </a:r>
          </a:p>
        </p:txBody>
      </p:sp>
      <p:sp>
        <p:nvSpPr>
          <p:cNvPr id="12" name="テキスト ボックス 11"/>
          <p:cNvSpPr txBox="1"/>
          <p:nvPr/>
        </p:nvSpPr>
        <p:spPr>
          <a:xfrm>
            <a:off x="8671593" y="3549287"/>
            <a:ext cx="2286000" cy="707886"/>
          </a:xfrm>
          <a:prstGeom prst="rect">
            <a:avLst/>
          </a:prstGeom>
          <a:noFill/>
        </p:spPr>
        <p:txBody>
          <a:bodyPr wrap="square" rtlCol="0">
            <a:spAutoFit/>
          </a:bodyPr>
          <a:lstStyle/>
          <a:p>
            <a:r>
              <a:rPr lang="en-US" altLang="ja-JP" sz="4000" b="1" dirty="0" smtClean="0"/>
              <a:t>Grafter</a:t>
            </a:r>
            <a:endParaRPr kumimoji="1" lang="ja-JP" altLang="en-US" sz="4000" b="1" dirty="0"/>
          </a:p>
        </p:txBody>
      </p:sp>
    </p:spTree>
    <p:extLst>
      <p:ext uri="{BB962C8B-B14F-4D97-AF65-F5344CB8AC3E}">
        <p14:creationId xmlns:p14="http://schemas.microsoft.com/office/powerpoint/2010/main" val="220992910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en-US" altLang="ja-JP" dirty="0" smtClean="0">
                <a:solidFill>
                  <a:schemeClr val="bg1"/>
                </a:solidFill>
              </a:rPr>
              <a:t>: </a:t>
            </a:r>
            <a:r>
              <a:rPr lang="en-US" altLang="ja-JP" dirty="0" err="1" smtClean="0">
                <a:solidFill>
                  <a:schemeClr val="bg1"/>
                </a:solidFill>
              </a:rPr>
              <a:t>SuiteRec</a:t>
            </a:r>
            <a:endParaRPr kumimoji="1" lang="ja-JP" altLang="en-US" dirty="0">
              <a:solidFill>
                <a:schemeClr val="bg1"/>
              </a:solidFill>
            </a:endParaRPr>
          </a:p>
        </p:txBody>
      </p:sp>
      <p:sp>
        <p:nvSpPr>
          <p:cNvPr id="4" name="コンテンツ プレースホルダー 2"/>
          <p:cNvSpPr>
            <a:spLocks noGrp="1"/>
          </p:cNvSpPr>
          <p:nvPr>
            <p:ph idx="1"/>
          </p:nvPr>
        </p:nvSpPr>
        <p:spPr>
          <a:xfrm>
            <a:off x="707603" y="1283160"/>
            <a:ext cx="11033600" cy="2585461"/>
          </a:xfrm>
        </p:spPr>
        <p:txBody>
          <a:bodyPr>
            <a:normAutofit/>
          </a:bodyPr>
          <a:lstStyle/>
          <a:p>
            <a:r>
              <a:rPr lang="en-US" altLang="ja-JP" sz="3000" b="1" dirty="0" err="1" smtClean="0"/>
              <a:t>SuiteRec</a:t>
            </a:r>
            <a:r>
              <a:rPr lang="en-US" altLang="ja-JP" sz="3000" dirty="0" smtClean="0"/>
              <a:t>:</a:t>
            </a:r>
            <a:r>
              <a:rPr lang="en-US" altLang="ja-JP" sz="3000" b="1" dirty="0" smtClean="0"/>
              <a:t> </a:t>
            </a:r>
            <a:r>
              <a:rPr lang="en-US" altLang="ja-JP" sz="3000" dirty="0" smtClean="0"/>
              <a:t>OSS</a:t>
            </a:r>
            <a:r>
              <a:rPr lang="ja-JP" altLang="en-US" sz="3000" dirty="0" smtClean="0"/>
              <a:t>に存在する高品質のテストコードを推薦する</a:t>
            </a:r>
            <a:endParaRPr lang="en-US" altLang="ja-JP" sz="3000" dirty="0" smtClean="0"/>
          </a:p>
          <a:p>
            <a:endParaRPr kumimoji="1" lang="en-US" altLang="ja-JP" sz="100" dirty="0" smtClean="0"/>
          </a:p>
          <a:p>
            <a:pPr lvl="1">
              <a:buFont typeface="Wingdings" panose="05000000000000000000" pitchFamily="2" charset="2"/>
              <a:buChar char="Ø"/>
            </a:pPr>
            <a:r>
              <a:rPr lang="ja-JP" altLang="en-US" sz="2800" dirty="0" smtClean="0"/>
              <a:t>命名規則に従った可読性の高いテストコードを利用できる</a:t>
            </a:r>
            <a:endParaRPr lang="en-US" altLang="ja-JP" sz="2800" dirty="0" smtClean="0"/>
          </a:p>
          <a:p>
            <a:pPr lvl="1">
              <a:buFont typeface="Wingdings" panose="05000000000000000000" pitchFamily="2" charset="2"/>
              <a:buChar char="Ø"/>
            </a:pPr>
            <a:r>
              <a:rPr lang="ja-JP" altLang="en-US" sz="2800" dirty="0" smtClean="0"/>
              <a:t>人</a:t>
            </a:r>
            <a:r>
              <a:rPr lang="ja-JP" altLang="en-US" sz="2800" dirty="0"/>
              <a:t>によって作成された信頼性の高いテストコードを</a:t>
            </a:r>
            <a:r>
              <a:rPr lang="ja-JP" altLang="en-US" sz="2800" dirty="0" smtClean="0"/>
              <a:t>利用できる</a:t>
            </a:r>
            <a:endParaRPr lang="en-US" altLang="ja-JP" sz="2800" dirty="0" smtClean="0"/>
          </a:p>
          <a:p>
            <a:pPr marL="0" indent="0">
              <a:buNone/>
            </a:pPr>
            <a:endParaRPr kumimoji="1" lang="en-US" altLang="ja-JP" sz="100" dirty="0" smtClean="0"/>
          </a:p>
          <a:p>
            <a:r>
              <a:rPr lang="ja-JP" altLang="en-US" sz="3000" b="1" dirty="0" smtClean="0"/>
              <a:t>アイディア</a:t>
            </a:r>
            <a:r>
              <a:rPr lang="en-US" altLang="ja-JP" sz="3000" dirty="0" smtClean="0"/>
              <a:t>:</a:t>
            </a:r>
            <a:r>
              <a:rPr lang="en-US" altLang="ja-JP" sz="3000" b="1" dirty="0" smtClean="0"/>
              <a:t> </a:t>
            </a:r>
            <a:r>
              <a:rPr lang="ja-JP" altLang="en-US" sz="3000" dirty="0" smtClean="0"/>
              <a:t>類似するコード間でテストコードを再利用</a:t>
            </a:r>
            <a:endParaRPr lang="en-US" altLang="ja-JP" sz="3000" dirty="0"/>
          </a:p>
        </p:txBody>
      </p:sp>
      <p:sp>
        <p:nvSpPr>
          <p:cNvPr id="8" name="正方形/長方形 7"/>
          <p:cNvSpPr/>
          <p:nvPr/>
        </p:nvSpPr>
        <p:spPr>
          <a:xfrm>
            <a:off x="3624541" y="4169673"/>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3624541" y="5875290"/>
            <a:ext cx="1209914"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384325" y="4166150"/>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4" name="直線矢印コネクタ 13"/>
          <p:cNvCxnSpPr>
            <a:stCxn id="10" idx="2"/>
            <a:endCxn id="9" idx="3"/>
          </p:cNvCxnSpPr>
          <p:nvPr/>
        </p:nvCxnSpPr>
        <p:spPr>
          <a:xfrm flipH="1">
            <a:off x="4834455" y="4925356"/>
            <a:ext cx="3097864" cy="132224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087463" y="3702807"/>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4982141" y="4595169"/>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20" name="テキスト ボックス 19"/>
          <p:cNvSpPr txBox="1"/>
          <p:nvPr/>
        </p:nvSpPr>
        <p:spPr>
          <a:xfrm>
            <a:off x="6790284" y="3700034"/>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4834455" y="4545753"/>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図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1136" y="4595169"/>
            <a:ext cx="1087145" cy="1087145"/>
          </a:xfrm>
          <a:prstGeom prst="rect">
            <a:avLst/>
          </a:prstGeom>
        </p:spPr>
      </p:pic>
      <p:sp>
        <p:nvSpPr>
          <p:cNvPr id="23" name="テキスト ボックス 22"/>
          <p:cNvSpPr txBox="1"/>
          <p:nvPr/>
        </p:nvSpPr>
        <p:spPr>
          <a:xfrm>
            <a:off x="1804360" y="5706013"/>
            <a:ext cx="820695" cy="338554"/>
          </a:xfrm>
          <a:prstGeom prst="rect">
            <a:avLst/>
          </a:prstGeom>
          <a:noFill/>
        </p:spPr>
        <p:txBody>
          <a:bodyPr wrap="square" rtlCol="0">
            <a:spAutoFit/>
          </a:bodyPr>
          <a:lstStyle/>
          <a:p>
            <a:pPr algn="ctr"/>
            <a:r>
              <a:rPr lang="ja-JP" altLang="en-US" sz="1600" dirty="0" smtClean="0">
                <a:latin typeface="メイリオ" panose="020B0604030504040204" pitchFamily="50" charset="-128"/>
                <a:ea typeface="メイリオ" panose="020B0604030504040204" pitchFamily="50" charset="-128"/>
              </a:rPr>
              <a:t>開発者</a:t>
            </a:r>
            <a:endParaRPr kumimoji="1" lang="ja-JP" altLang="en-US" sz="1600" dirty="0">
              <a:latin typeface="メイリオ" panose="020B0604030504040204" pitchFamily="50" charset="-128"/>
              <a:ea typeface="メイリオ" panose="020B0604030504040204" pitchFamily="50" charset="-128"/>
            </a:endParaRPr>
          </a:p>
        </p:txBody>
      </p:sp>
      <p:cxnSp>
        <p:nvCxnSpPr>
          <p:cNvPr id="24" name="直線矢印コネクタ 23"/>
          <p:cNvCxnSpPr/>
          <p:nvPr/>
        </p:nvCxnSpPr>
        <p:spPr>
          <a:xfrm flipV="1">
            <a:off x="2758281" y="4545754"/>
            <a:ext cx="735608" cy="41678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テキスト ボックス 25"/>
          <p:cNvSpPr txBox="1"/>
          <p:nvPr/>
        </p:nvSpPr>
        <p:spPr>
          <a:xfrm>
            <a:off x="8933558" y="5706013"/>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27" name="テキスト ボックス 26"/>
          <p:cNvSpPr txBox="1"/>
          <p:nvPr/>
        </p:nvSpPr>
        <p:spPr>
          <a:xfrm>
            <a:off x="8933558" y="4364336"/>
            <a:ext cx="1713983"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対象</a:t>
            </a:r>
            <a:r>
              <a:rPr lang="ja-JP" altLang="en-US" sz="2400" dirty="0" smtClean="0">
                <a:latin typeface="メイリオ" panose="020B0604030504040204" pitchFamily="50" charset="-128"/>
                <a:ea typeface="メイリオ" panose="020B0604030504040204" pitchFamily="50" charset="-128"/>
              </a:rPr>
              <a:t>コード</a:t>
            </a:r>
            <a:endParaRPr kumimoji="1" lang="ja-JP" altLang="en-US" sz="2400" dirty="0">
              <a:latin typeface="メイリオ" panose="020B0604030504040204" pitchFamily="50" charset="-128"/>
              <a:ea typeface="メイリオ" panose="020B0604030504040204" pitchFamily="50" charset="-128"/>
            </a:endParaRPr>
          </a:p>
        </p:txBody>
      </p:sp>
      <p:cxnSp>
        <p:nvCxnSpPr>
          <p:cNvPr id="28" name="直線矢印コネクタ 27"/>
          <p:cNvCxnSpPr>
            <a:stCxn id="9" idx="0"/>
            <a:endCxn id="8" idx="2"/>
          </p:cNvCxnSpPr>
          <p:nvPr/>
        </p:nvCxnSpPr>
        <p:spPr>
          <a:xfrm flipV="1">
            <a:off x="4229498" y="4928878"/>
            <a:ext cx="0" cy="946412"/>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8863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en-US" altLang="ja-JP" dirty="0" smtClean="0">
                <a:solidFill>
                  <a:schemeClr val="bg1"/>
                </a:solidFill>
              </a:rPr>
              <a:t>: </a:t>
            </a:r>
            <a:r>
              <a:rPr lang="en-US" altLang="ja-JP" dirty="0" err="1" smtClean="0">
                <a:solidFill>
                  <a:schemeClr val="bg1"/>
                </a:solidFill>
              </a:rPr>
              <a:t>SuiteRec</a:t>
            </a:r>
            <a:endParaRPr kumimoji="1" lang="ja-JP" altLang="en-US" dirty="0">
              <a:solidFill>
                <a:schemeClr val="bg1"/>
              </a:solidFill>
            </a:endParaRPr>
          </a:p>
        </p:txBody>
      </p:sp>
      <p:sp>
        <p:nvSpPr>
          <p:cNvPr id="4" name="コンテンツ プレースホルダー 2"/>
          <p:cNvSpPr>
            <a:spLocks noGrp="1"/>
          </p:cNvSpPr>
          <p:nvPr>
            <p:ph idx="1"/>
          </p:nvPr>
        </p:nvSpPr>
        <p:spPr>
          <a:xfrm>
            <a:off x="707603" y="1283160"/>
            <a:ext cx="11033600" cy="2585461"/>
          </a:xfrm>
        </p:spPr>
        <p:txBody>
          <a:bodyPr>
            <a:normAutofit/>
          </a:bodyPr>
          <a:lstStyle/>
          <a:p>
            <a:r>
              <a:rPr lang="en-US" altLang="ja-JP" sz="3000" b="1" dirty="0" err="1" smtClean="0"/>
              <a:t>SuiteRec</a:t>
            </a:r>
            <a:r>
              <a:rPr lang="en-US" altLang="ja-JP" sz="3000" dirty="0" smtClean="0"/>
              <a:t>:</a:t>
            </a:r>
            <a:r>
              <a:rPr lang="en-US" altLang="ja-JP" sz="3000" b="1" dirty="0" smtClean="0"/>
              <a:t> </a:t>
            </a:r>
            <a:r>
              <a:rPr lang="en-US" altLang="ja-JP" sz="3000" dirty="0" smtClean="0"/>
              <a:t>OSS</a:t>
            </a:r>
            <a:r>
              <a:rPr lang="ja-JP" altLang="en-US" sz="3000" dirty="0" smtClean="0"/>
              <a:t>に存在する高品質のテストコードを推薦する</a:t>
            </a:r>
            <a:endParaRPr lang="en-US" altLang="ja-JP" sz="3000" dirty="0" smtClean="0"/>
          </a:p>
          <a:p>
            <a:endParaRPr kumimoji="1" lang="en-US" altLang="ja-JP" sz="100" dirty="0" smtClean="0"/>
          </a:p>
          <a:p>
            <a:pPr lvl="1">
              <a:buFont typeface="Wingdings" panose="05000000000000000000" pitchFamily="2" charset="2"/>
              <a:buChar char="Ø"/>
            </a:pPr>
            <a:r>
              <a:rPr lang="ja-JP" altLang="en-US" sz="2800" dirty="0" smtClean="0"/>
              <a:t>命名規則に従った可読性の高いテストコードを利用できる</a:t>
            </a:r>
            <a:endParaRPr lang="en-US" altLang="ja-JP" sz="2800" dirty="0" smtClean="0"/>
          </a:p>
          <a:p>
            <a:pPr lvl="1">
              <a:buFont typeface="Wingdings" panose="05000000000000000000" pitchFamily="2" charset="2"/>
              <a:buChar char="Ø"/>
            </a:pPr>
            <a:r>
              <a:rPr lang="ja-JP" altLang="en-US" sz="2800" dirty="0" smtClean="0"/>
              <a:t>人</a:t>
            </a:r>
            <a:r>
              <a:rPr lang="ja-JP" altLang="en-US" sz="2800" dirty="0"/>
              <a:t>によって作成された信頼性の高いテストコードを</a:t>
            </a:r>
            <a:r>
              <a:rPr lang="ja-JP" altLang="en-US" sz="2800" dirty="0" smtClean="0"/>
              <a:t>利用できる</a:t>
            </a:r>
            <a:endParaRPr lang="en-US" altLang="ja-JP" sz="2800" dirty="0" smtClean="0"/>
          </a:p>
          <a:p>
            <a:pPr marL="0" indent="0">
              <a:buNone/>
            </a:pPr>
            <a:endParaRPr kumimoji="1" lang="en-US" altLang="ja-JP" sz="100" dirty="0" smtClean="0"/>
          </a:p>
          <a:p>
            <a:r>
              <a:rPr lang="ja-JP" altLang="en-US" sz="3000" b="1" dirty="0" smtClean="0"/>
              <a:t>アイディア</a:t>
            </a:r>
            <a:r>
              <a:rPr lang="en-US" altLang="ja-JP" sz="3000" dirty="0" smtClean="0"/>
              <a:t>:</a:t>
            </a:r>
            <a:r>
              <a:rPr lang="en-US" altLang="ja-JP" sz="3000" b="1" dirty="0" smtClean="0"/>
              <a:t> </a:t>
            </a:r>
            <a:r>
              <a:rPr lang="ja-JP" altLang="en-US" sz="3000" dirty="0" smtClean="0"/>
              <a:t>類似するコード間でテストコードを再利用</a:t>
            </a:r>
            <a:endParaRPr lang="en-US" altLang="ja-JP" sz="3000" dirty="0"/>
          </a:p>
        </p:txBody>
      </p:sp>
      <p:sp>
        <p:nvSpPr>
          <p:cNvPr id="5" name="フローチャート: 代替処理 4"/>
          <p:cNvSpPr/>
          <p:nvPr/>
        </p:nvSpPr>
        <p:spPr>
          <a:xfrm>
            <a:off x="3231977" y="5408209"/>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231977" y="4082075"/>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3624541" y="5501186"/>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3624541" y="4169673"/>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384325" y="5508206"/>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384325" y="4166150"/>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4834455" y="5873500"/>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229498" y="4928878"/>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7932319" y="4925356"/>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087463" y="3702807"/>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4982141" y="4595169"/>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161854" y="5921511"/>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6790284" y="3700034"/>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4834455" y="4545753"/>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2" name="図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1136" y="4595169"/>
            <a:ext cx="1087145" cy="1087145"/>
          </a:xfrm>
          <a:prstGeom prst="rect">
            <a:avLst/>
          </a:prstGeom>
        </p:spPr>
      </p:pic>
      <p:sp>
        <p:nvSpPr>
          <p:cNvPr id="23" name="テキスト ボックス 22"/>
          <p:cNvSpPr txBox="1"/>
          <p:nvPr/>
        </p:nvSpPr>
        <p:spPr>
          <a:xfrm>
            <a:off x="1804360" y="5706013"/>
            <a:ext cx="820695" cy="338554"/>
          </a:xfrm>
          <a:prstGeom prst="rect">
            <a:avLst/>
          </a:prstGeom>
          <a:noFill/>
        </p:spPr>
        <p:txBody>
          <a:bodyPr wrap="square" rtlCol="0">
            <a:spAutoFit/>
          </a:bodyPr>
          <a:lstStyle/>
          <a:p>
            <a:pPr algn="ctr"/>
            <a:r>
              <a:rPr lang="ja-JP" altLang="en-US" sz="1600" dirty="0" smtClean="0">
                <a:latin typeface="メイリオ" panose="020B0604030504040204" pitchFamily="50" charset="-128"/>
                <a:ea typeface="メイリオ" panose="020B0604030504040204" pitchFamily="50" charset="-128"/>
              </a:rPr>
              <a:t>開発者</a:t>
            </a:r>
            <a:endParaRPr kumimoji="1" lang="ja-JP" altLang="en-US" sz="1600" dirty="0">
              <a:latin typeface="メイリオ" panose="020B0604030504040204" pitchFamily="50" charset="-128"/>
              <a:ea typeface="メイリオ" panose="020B0604030504040204" pitchFamily="50" charset="-128"/>
            </a:endParaRPr>
          </a:p>
        </p:txBody>
      </p:sp>
      <p:cxnSp>
        <p:nvCxnSpPr>
          <p:cNvPr id="24" name="直線矢印コネクタ 23"/>
          <p:cNvCxnSpPr/>
          <p:nvPr/>
        </p:nvCxnSpPr>
        <p:spPr>
          <a:xfrm flipV="1">
            <a:off x="2758281" y="4545754"/>
            <a:ext cx="735608" cy="416787"/>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テキスト ボックス 25"/>
          <p:cNvSpPr txBox="1"/>
          <p:nvPr/>
        </p:nvSpPr>
        <p:spPr>
          <a:xfrm>
            <a:off x="8933558" y="5706013"/>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27" name="テキスト ボックス 26"/>
          <p:cNvSpPr txBox="1"/>
          <p:nvPr/>
        </p:nvSpPr>
        <p:spPr>
          <a:xfrm>
            <a:off x="8933558" y="4364336"/>
            <a:ext cx="1713983"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対象</a:t>
            </a:r>
            <a:r>
              <a:rPr lang="ja-JP" altLang="en-US" sz="2400" dirty="0" smtClean="0">
                <a:latin typeface="メイリオ" panose="020B0604030504040204" pitchFamily="50" charset="-128"/>
                <a:ea typeface="メイリオ" panose="020B0604030504040204" pitchFamily="50" charset="-128"/>
              </a:rPr>
              <a:t>コード</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635397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394934"/>
            <a:ext cx="11212286" cy="4351338"/>
          </a:xfrm>
        </p:spPr>
        <p:txBody>
          <a:bodyPr>
            <a:normAutofit/>
          </a:bodyPr>
          <a:lstStyle/>
          <a:p>
            <a:pPr marL="0" indent="0">
              <a:buNone/>
            </a:pPr>
            <a:r>
              <a:rPr kumimoji="1" lang="en-US" altLang="ja-JP" sz="3200" dirty="0" err="1" smtClean="0"/>
              <a:t>SuiteRec</a:t>
            </a:r>
            <a:r>
              <a:rPr lang="ja-JP" altLang="en-US" sz="3200" dirty="0"/>
              <a:t>の</a:t>
            </a:r>
            <a:r>
              <a:rPr kumimoji="1" lang="ja-JP" altLang="en-US" sz="3200" dirty="0" smtClean="0"/>
              <a:t>有用性を定量的・定性的に評価</a:t>
            </a:r>
            <a:endParaRPr kumimoji="1" lang="en-US" altLang="ja-JP" sz="3200" dirty="0" smtClean="0"/>
          </a:p>
          <a:p>
            <a:endParaRPr kumimoji="1" lang="en-US" altLang="ja-JP" sz="100" dirty="0" smtClean="0"/>
          </a:p>
          <a:p>
            <a:pPr marL="0" indent="0">
              <a:buNone/>
            </a:pPr>
            <a:r>
              <a:rPr kumimoji="1" lang="ja-JP" altLang="en-US" b="1" dirty="0" smtClean="0"/>
              <a:t>評価実験</a:t>
            </a:r>
            <a:r>
              <a:rPr kumimoji="1" lang="en-US" altLang="ja-JP" b="1" dirty="0" smtClean="0"/>
              <a:t>1</a:t>
            </a:r>
          </a:p>
          <a:p>
            <a:pPr lvl="1"/>
            <a:r>
              <a:rPr lang="ja-JP" altLang="en-US" sz="2800" dirty="0" smtClean="0"/>
              <a:t>テストコード</a:t>
            </a:r>
            <a:r>
              <a:rPr lang="ja-JP" altLang="en-US" sz="2800" dirty="0" smtClean="0"/>
              <a:t>の作成支援に関する実験</a:t>
            </a:r>
            <a:endParaRPr lang="en-US" altLang="ja-JP" sz="2800" dirty="0" smtClean="0"/>
          </a:p>
          <a:p>
            <a:pPr lvl="1"/>
            <a:endParaRPr kumimoji="1" lang="en-US" altLang="ja-JP" sz="4000" b="1" dirty="0" smtClean="0"/>
          </a:p>
          <a:p>
            <a:endParaRPr kumimoji="1" lang="en-US" altLang="ja-JP" sz="2400" b="1" dirty="0"/>
          </a:p>
          <a:p>
            <a:pPr marL="0" indent="0">
              <a:buNone/>
            </a:pPr>
            <a:r>
              <a:rPr lang="ja-JP" altLang="en-US" b="1" dirty="0" smtClean="0"/>
              <a:t>評価実験</a:t>
            </a:r>
            <a:r>
              <a:rPr lang="en-US" altLang="ja-JP" b="1" dirty="0" smtClean="0"/>
              <a:t>2</a:t>
            </a:r>
          </a:p>
          <a:p>
            <a:pPr lvl="1"/>
            <a:r>
              <a:rPr lang="ja-JP" altLang="en-US" sz="2800" dirty="0" smtClean="0"/>
              <a:t>推薦されるテストコードの順位付けに関する実験</a:t>
            </a:r>
            <a:endParaRPr lang="en-US" altLang="ja-JP" sz="2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
        <p:nvSpPr>
          <p:cNvPr id="4" name="フローチャート: 代替処理 3"/>
          <p:cNvSpPr/>
          <p:nvPr/>
        </p:nvSpPr>
        <p:spPr>
          <a:xfrm>
            <a:off x="1462112" y="3064212"/>
            <a:ext cx="8567755" cy="727629"/>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手作業と比較して高品質なテストコードの作成を支援できる</a:t>
            </a:r>
            <a:endParaRPr lang="ja-JP" altLang="en-US" sz="2400" dirty="0">
              <a:latin typeface="メイリオ" panose="020B0604030504040204" pitchFamily="50" charset="-128"/>
              <a:ea typeface="メイリオ" panose="020B0604030504040204" pitchFamily="50" charset="-128"/>
            </a:endParaRPr>
          </a:p>
        </p:txBody>
      </p:sp>
      <p:sp>
        <p:nvSpPr>
          <p:cNvPr id="6" name="正方形/長方形 5"/>
          <p:cNvSpPr/>
          <p:nvPr/>
        </p:nvSpPr>
        <p:spPr>
          <a:xfrm>
            <a:off x="1554620" y="5905951"/>
            <a:ext cx="4801314" cy="369332"/>
          </a:xfrm>
          <a:prstGeom prst="rect">
            <a:avLst/>
          </a:prstGeom>
        </p:spPr>
        <p:txBody>
          <a:bodyPr wrap="none">
            <a:spAutoFit/>
          </a:bodyPr>
          <a:lstStyle/>
          <a:p>
            <a:r>
              <a:rPr lang="en-US" altLang="ja-JP" dirty="0">
                <a:latin typeface="メイリオ" panose="020B0604030504040204" pitchFamily="50" charset="-128"/>
                <a:ea typeface="メイリオ" panose="020B0604030504040204" pitchFamily="50" charset="-128"/>
              </a:rPr>
              <a:t>※</a:t>
            </a:r>
            <a:r>
              <a:rPr lang="ja-JP" altLang="en-US" dirty="0">
                <a:latin typeface="メイリオ" panose="020B0604030504040204" pitchFamily="50" charset="-128"/>
                <a:ea typeface="メイリオ" panose="020B0604030504040204" pitchFamily="50" charset="-128"/>
              </a:rPr>
              <a:t>本発表では、時間の都合上紹介させません</a:t>
            </a:r>
          </a:p>
        </p:txBody>
      </p:sp>
      <p:sp>
        <p:nvSpPr>
          <p:cNvPr id="7" name="フローチャート: 代替処理 6"/>
          <p:cNvSpPr/>
          <p:nvPr/>
        </p:nvSpPr>
        <p:spPr>
          <a:xfrm>
            <a:off x="1462111" y="5097304"/>
            <a:ext cx="8567755" cy="727629"/>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開発者が参考にしたいテストコードを上位に推薦できる</a:t>
            </a:r>
          </a:p>
        </p:txBody>
      </p:sp>
    </p:spTree>
    <p:extLst>
      <p:ext uri="{BB962C8B-B14F-4D97-AF65-F5344CB8AC3E}">
        <p14:creationId xmlns:p14="http://schemas.microsoft.com/office/powerpoint/2010/main" val="284309916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862322"/>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感じるが、タスク完了までの時間は長くなる</a:t>
            </a:r>
            <a:r>
              <a:rPr kumimoji="1" lang="en-US" altLang="ja-JP" sz="2000" dirty="0" smtClean="0">
                <a:latin typeface="メイリオ" panose="020B0604030504040204" pitchFamily="50" charset="-128"/>
                <a:ea typeface="メイリオ" panose="020B0604030504040204" pitchFamily="50" charset="-128"/>
              </a:rPr>
              <a:t>(RQ2)</a:t>
            </a: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357764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nvPr>
            </p:nvGraphicFramePr>
            <p:xfrm>
              <a:off x="953477" y="1361871"/>
              <a:ext cx="5384729" cy="3664365"/>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953477" y="1361871"/>
                <a:ext cx="5384729" cy="3664365"/>
              </a:xfrm>
              <a:prstGeom prst="rect">
                <a:avLst/>
              </a:prstGeom>
            </p:spPr>
          </p:pic>
        </mc:Fallback>
      </mc:AlternateContent>
      <p:sp>
        <p:nvSpPr>
          <p:cNvPr id="5" name="角丸四角形 4"/>
          <p:cNvSpPr/>
          <p:nvPr/>
        </p:nvSpPr>
        <p:spPr>
          <a:xfrm>
            <a:off x="1456508" y="5513042"/>
            <a:ext cx="9389833" cy="1056651"/>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を利用した場合、開発者はテストコード作成に多くの時間を費やす</a:t>
            </a:r>
            <a:endParaRPr lang="en-US" altLang="ja-JP" sz="2800" dirty="0" smtClean="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83348" y="1707247"/>
            <a:ext cx="5102423" cy="369331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ja-JP" altLang="en-US" sz="2200" dirty="0">
                <a:latin typeface="メイリオ" panose="020B0604030504040204" pitchFamily="50" charset="-128"/>
                <a:ea typeface="メイリオ" panose="020B0604030504040204" pitchFamily="50" charset="-128"/>
              </a:rPr>
              <a:t>タスク</a:t>
            </a:r>
            <a:r>
              <a:rPr lang="en-US" altLang="ja-JP" sz="2200" dirty="0" smtClean="0">
                <a:latin typeface="メイリオ" panose="020B0604030504040204" pitchFamily="50" charset="-128"/>
                <a:ea typeface="メイリオ" panose="020B0604030504040204" pitchFamily="50" charset="-128"/>
              </a:rPr>
              <a:t>1</a:t>
            </a:r>
            <a:r>
              <a:rPr lang="ja-JP" altLang="en-US" sz="2200" dirty="0" smtClean="0">
                <a:latin typeface="メイリオ" panose="020B0604030504040204" pitchFamily="50" charset="-128"/>
                <a:ea typeface="メイリオ" panose="020B0604030504040204" pitchFamily="50" charset="-128"/>
              </a:rPr>
              <a:t>と</a:t>
            </a:r>
            <a:r>
              <a:rPr lang="en-US" altLang="ja-JP" sz="2200" dirty="0" smtClean="0">
                <a:latin typeface="メイリオ" panose="020B0604030504040204" pitchFamily="50" charset="-128"/>
                <a:ea typeface="メイリオ" panose="020B0604030504040204" pitchFamily="50" charset="-128"/>
              </a:rPr>
              <a:t>3</a:t>
            </a:r>
            <a:r>
              <a:rPr lang="ja-JP" altLang="en-US" sz="2200" dirty="0" smtClean="0">
                <a:latin typeface="メイリオ" panose="020B0604030504040204" pitchFamily="50" charset="-128"/>
                <a:ea typeface="メイリオ" panose="020B0604030504040204" pitchFamily="50" charset="-128"/>
              </a:rPr>
              <a:t>は、</a:t>
            </a:r>
            <a:r>
              <a:rPr lang="en-US" altLang="ja-JP" sz="2200" dirty="0" err="1" smtClean="0">
                <a:latin typeface="メイリオ" panose="020B0604030504040204" pitchFamily="50" charset="-128"/>
                <a:ea typeface="メイリオ" panose="020B0604030504040204" pitchFamily="50" charset="-128"/>
              </a:rPr>
              <a:t>SuiteRec</a:t>
            </a:r>
            <a:r>
              <a:rPr lang="ja-JP" altLang="en-US" sz="2200" dirty="0" smtClean="0">
                <a:latin typeface="メイリオ" panose="020B0604030504040204" pitchFamily="50" charset="-128"/>
                <a:ea typeface="メイリオ" panose="020B0604030504040204" pitchFamily="50" charset="-128"/>
              </a:rPr>
              <a:t>を使用した場合</a:t>
            </a:r>
            <a:r>
              <a:rPr lang="ja-JP" altLang="en-US" sz="2200" dirty="0">
                <a:latin typeface="メイリオ" panose="020B0604030504040204" pitchFamily="50" charset="-128"/>
                <a:ea typeface="メイリオ" panose="020B0604030504040204" pitchFamily="50" charset="-128"/>
              </a:rPr>
              <a:t>、</a:t>
            </a:r>
            <a:r>
              <a:rPr lang="ja-JP" altLang="en-US" sz="2200" dirty="0" smtClean="0">
                <a:latin typeface="メイリオ" panose="020B0604030504040204" pitchFamily="50" charset="-128"/>
                <a:ea typeface="メイリオ" panose="020B0604030504040204" pitchFamily="50" charset="-128"/>
              </a:rPr>
              <a:t>タスク完了までの時間が長い</a:t>
            </a:r>
            <a:endParaRPr lang="en-US" altLang="ja-JP" sz="22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200" dirty="0" smtClean="0">
                <a:latin typeface="メイリオ" panose="020B0604030504040204" pitchFamily="50" charset="-128"/>
                <a:ea typeface="メイリオ" panose="020B0604030504040204" pitchFamily="50" charset="-128"/>
              </a:rPr>
              <a:t>多くの時間を費やす原因</a:t>
            </a:r>
            <a:endParaRPr lang="en-US" altLang="ja-JP" sz="22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ja-JP" altLang="en-US" sz="2200" dirty="0" smtClean="0">
                <a:latin typeface="メイリオ" panose="020B0604030504040204" pitchFamily="50" charset="-128"/>
                <a:ea typeface="メイリオ" panose="020B0604030504040204" pitchFamily="50" charset="-128"/>
              </a:rPr>
              <a:t>推薦された複数のテストコードの理解が必要</a:t>
            </a:r>
            <a:endParaRPr lang="en-US" altLang="ja-JP" sz="22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ja-JP" altLang="en-US" sz="2200" dirty="0" smtClean="0">
                <a:latin typeface="メイリオ" panose="020B0604030504040204" pitchFamily="50" charset="-128"/>
                <a:ea typeface="メイリオ" panose="020B0604030504040204" pitchFamily="50" charset="-128"/>
              </a:rPr>
              <a:t>再利用する際に、テストコードの変更が必要</a:t>
            </a:r>
            <a:endParaRPr lang="en-US" altLang="ja-JP" sz="22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a:buClr>
                <a:schemeClr val="tx2"/>
              </a:buClr>
            </a:pPr>
            <a:endParaRPr lang="en-US" altLang="ja-JP" sz="2000" dirty="0" smtClean="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103451" y="5026237"/>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248593" y="4909526"/>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203251" y="5026239"/>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4348393" y="4909526"/>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5931497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nvPr>
            </p:nvGraphicFramePr>
            <p:xfrm>
              <a:off x="953477" y="1263535"/>
              <a:ext cx="5384729" cy="3786447"/>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953477" y="1263535"/>
                <a:ext cx="5384729" cy="3786447"/>
              </a:xfrm>
              <a:prstGeom prst="rect">
                <a:avLst/>
              </a:prstGeom>
            </p:spPr>
          </p:pic>
        </mc:Fallback>
      </mc:AlternateContent>
      <p:sp>
        <p:nvSpPr>
          <p:cNvPr id="5" name="角丸四角形 4"/>
          <p:cNvSpPr/>
          <p:nvPr/>
        </p:nvSpPr>
        <p:spPr>
          <a:xfrm>
            <a:off x="1374775" y="5375025"/>
            <a:ext cx="9617075"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推薦されたコードの理解</a:t>
            </a:r>
            <a:r>
              <a:rPr lang="ja-JP" altLang="en-US" sz="2800" dirty="0">
                <a:latin typeface="メイリオ" panose="020B0604030504040204" pitchFamily="50" charset="-128"/>
                <a:ea typeface="メイリオ" panose="020B0604030504040204" pitchFamily="50" charset="-128"/>
              </a:rPr>
              <a:t>と</a:t>
            </a:r>
            <a:r>
              <a:rPr lang="ja-JP" altLang="en-US" sz="2800" dirty="0" smtClean="0">
                <a:latin typeface="メイリオ" panose="020B0604030504040204" pitchFamily="50" charset="-128"/>
                <a:ea typeface="メイリオ" panose="020B0604030504040204" pitchFamily="50" charset="-128"/>
              </a:rPr>
              <a:t>編集が必要なので、開発者は</a:t>
            </a:r>
            <a:r>
              <a:rPr lang="en-US" altLang="ja-JP" sz="2800" dirty="0" smtClean="0">
                <a:latin typeface="メイリオ" panose="020B0604030504040204" pitchFamily="50" charset="-128"/>
                <a:ea typeface="メイリオ" panose="020B0604030504040204" pitchFamily="50" charset="-128"/>
              </a:rPr>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テストコード作成により多くの時間を費やす可能性がある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34581"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a:t>
            </a:r>
            <a:r>
              <a:rPr lang="ja-JP" altLang="en-US" sz="2000" dirty="0" smtClean="0">
                <a:latin typeface="メイリオ" panose="020B0604030504040204" pitchFamily="50" charset="-128"/>
                <a:ea typeface="メイリオ" panose="020B0604030504040204" pitchFamily="50" charset="-128"/>
              </a:rPr>
              <a:t>被験</a:t>
            </a:r>
            <a:r>
              <a:rPr kumimoji="1" lang="ja-JP" altLang="en-US" sz="2000" dirty="0" smtClean="0">
                <a:latin typeface="メイリオ" panose="020B0604030504040204" pitchFamily="50" charset="-128"/>
                <a:ea typeface="メイリオ" panose="020B0604030504040204" pitchFamily="50" charset="-128"/>
              </a:rPr>
              <a:t>者は無駄なテストを作成するのに時間を費やした可能性がある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103451" y="49964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248593" y="48797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203251" y="49964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4348393" y="48797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379215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394934"/>
            <a:ext cx="10515600" cy="4351338"/>
          </a:xfrm>
        </p:spPr>
        <p:txBody>
          <a:bodyPr/>
          <a:lstStyle/>
          <a:p>
            <a:pPr marL="0" indent="0">
              <a:buNone/>
            </a:pPr>
            <a:r>
              <a:rPr kumimoji="1" lang="en-US" altLang="ja-JP" sz="3200" dirty="0" err="1" smtClean="0"/>
              <a:t>SuiteRec</a:t>
            </a:r>
            <a:r>
              <a:rPr lang="ja-JP" altLang="en-US" sz="3200" dirty="0"/>
              <a:t>の</a:t>
            </a:r>
            <a:r>
              <a:rPr kumimoji="1" lang="ja-JP" altLang="en-US" sz="3200" dirty="0" smtClean="0"/>
              <a:t>有用性を定量的・定性的に評価</a:t>
            </a:r>
            <a:endParaRPr kumimoji="1" lang="en-US" altLang="ja-JP" sz="3200" dirty="0" smtClean="0"/>
          </a:p>
          <a:p>
            <a:endParaRPr kumimoji="1" lang="en-US" altLang="ja-JP" sz="1400" dirty="0" smtClean="0"/>
          </a:p>
          <a:p>
            <a:pPr marL="0" indent="0">
              <a:buNone/>
            </a:pPr>
            <a:r>
              <a:rPr kumimoji="1" lang="ja-JP" altLang="en-US" sz="3200" b="1" dirty="0" smtClean="0"/>
              <a:t>評価実験</a:t>
            </a:r>
            <a:r>
              <a:rPr kumimoji="1" lang="en-US" altLang="ja-JP" sz="3200" b="1" dirty="0" smtClean="0"/>
              <a:t>1</a:t>
            </a:r>
          </a:p>
          <a:p>
            <a:pPr lvl="1"/>
            <a:r>
              <a:rPr lang="ja-JP" altLang="en-US" sz="3200" dirty="0" smtClean="0"/>
              <a:t>テストコードの作成支援に関する実験</a:t>
            </a:r>
            <a:endParaRPr lang="en-US" altLang="ja-JP" sz="3200" dirty="0" smtClean="0"/>
          </a:p>
          <a:p>
            <a:pPr lvl="1"/>
            <a:endParaRPr kumimoji="1" lang="en-US" altLang="ja-JP" sz="4000" b="1" dirty="0"/>
          </a:p>
          <a:p>
            <a:pPr marL="0" indent="0">
              <a:buNone/>
            </a:pPr>
            <a:r>
              <a:rPr lang="ja-JP" altLang="en-US" sz="3200" b="1" dirty="0" smtClean="0"/>
              <a:t>評価実験</a:t>
            </a:r>
            <a:r>
              <a:rPr lang="en-US" altLang="ja-JP" sz="3200" b="1" dirty="0" smtClean="0"/>
              <a:t>2</a:t>
            </a:r>
          </a:p>
          <a:p>
            <a:pPr lvl="1"/>
            <a:r>
              <a:rPr lang="ja-JP" altLang="en-US" sz="3200" dirty="0" smtClean="0"/>
              <a:t>推薦されるテストコードの順位付けに関する実験</a:t>
            </a:r>
            <a:endParaRPr lang="en-US" altLang="ja-JP" sz="3200" dirty="0" smtClean="0"/>
          </a:p>
          <a:p>
            <a:pPr marL="457200" lvl="1" indent="0">
              <a:buNone/>
            </a:pPr>
            <a:r>
              <a:rPr lang="en-US" altLang="ja-JP" sz="1800" dirty="0" smtClean="0"/>
              <a:t>※</a:t>
            </a:r>
            <a:r>
              <a:rPr lang="ja-JP" altLang="en-US" sz="1800" dirty="0" smtClean="0"/>
              <a:t>本発表では、時間の都合上紹介させません</a:t>
            </a:r>
            <a:endParaRPr lang="en-US" altLang="ja-JP" sz="1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Tree>
    <p:extLst>
      <p:ext uri="{BB962C8B-B14F-4D97-AF65-F5344CB8AC3E}">
        <p14:creationId xmlns:p14="http://schemas.microsoft.com/office/powerpoint/2010/main" val="348574190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064765" y="2754605"/>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035198" y="2754605"/>
            <a:ext cx="1844164"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071064" y="2754605"/>
            <a:ext cx="1906040"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106929"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2036280" y="4787823"/>
            <a:ext cx="7828721" cy="787132"/>
          </a:xfrm>
          <a:prstGeom prst="wedgeRoundRectCallout">
            <a:avLst>
              <a:gd name="adj1" fmla="val 40285"/>
              <a:gd name="adj2" fmla="val -11419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889296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118554"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5695985" y="2834687"/>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1352401" y="4948657"/>
            <a:ext cx="7828721" cy="787132"/>
          </a:xfrm>
          <a:prstGeom prst="wedgeRoundRectCallout">
            <a:avLst>
              <a:gd name="adj1" fmla="val 21440"/>
              <a:gd name="adj2" fmla="val -119076"/>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2920763" y="240221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
        <p:nvSpPr>
          <p:cNvPr id="12" name="山形 11"/>
          <p:cNvSpPr/>
          <p:nvPr/>
        </p:nvSpPr>
        <p:spPr>
          <a:xfrm>
            <a:off x="4165128"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3" name="山形 12"/>
          <p:cNvSpPr/>
          <p:nvPr/>
        </p:nvSpPr>
        <p:spPr>
          <a:xfrm>
            <a:off x="2649411"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4" name="山形 13"/>
          <p:cNvSpPr/>
          <p:nvPr/>
        </p:nvSpPr>
        <p:spPr>
          <a:xfrm>
            <a:off x="8259438" y="2834687"/>
            <a:ext cx="2544314"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r>
              <a:rPr kumimoji="1" lang="ja-JP" altLang="en-US" sz="2400" dirty="0" smtClean="0">
                <a:solidFill>
                  <a:schemeClr val="tx1"/>
                </a:solidFill>
                <a:latin typeface="メイリオ" panose="020B0604030504040204" pitchFamily="50" charset="-128"/>
                <a:ea typeface="メイリオ" panose="020B0604030504040204" pitchFamily="50" charset="-128"/>
              </a:rPr>
              <a:t>保守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5" name="波線 14"/>
          <p:cNvSpPr/>
          <p:nvPr/>
        </p:nvSpPr>
        <p:spPr>
          <a:xfrm rot="5400000">
            <a:off x="8804928" y="3379715"/>
            <a:ext cx="2215625" cy="629414"/>
          </a:xfrm>
          <a:prstGeom prst="wave">
            <a:avLst>
              <a:gd name="adj1" fmla="val 20000"/>
              <a:gd name="adj2"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18101844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917753" cy="729386"/>
          </a:xfrm>
        </p:spPr>
        <p:txBody>
          <a:bodyPr>
            <a:noAutofit/>
          </a:bodyPr>
          <a:lstStyle/>
          <a:p>
            <a:r>
              <a:rPr kumimoji="1" lang="ja-JP" altLang="en-US" sz="2600" dirty="0" smtClean="0">
                <a:solidFill>
                  <a:schemeClr val="bg1"/>
                </a:solidFill>
              </a:rPr>
              <a:t>テストコード自動生成ツール</a:t>
            </a:r>
            <a:r>
              <a:rPr lang="ja-JP" altLang="en-US" sz="2600" dirty="0" smtClean="0"/>
              <a:t>の</a:t>
            </a:r>
            <a:r>
              <a:rPr lang="ja-JP" altLang="en-US" sz="2600" dirty="0"/>
              <a:t>問題</a:t>
            </a:r>
            <a:endParaRPr kumimoji="1" lang="ja-JP" altLang="en-US" sz="2600" dirty="0">
              <a:solidFill>
                <a:schemeClr val="bg1"/>
              </a:solidFill>
            </a:endParaRPr>
          </a:p>
        </p:txBody>
      </p:sp>
      <p:sp>
        <p:nvSpPr>
          <p:cNvPr id="4" name="コンテンツ プレースホルダー 2"/>
          <p:cNvSpPr>
            <a:spLocks noGrp="1"/>
          </p:cNvSpPr>
          <p:nvPr>
            <p:ph idx="1"/>
          </p:nvPr>
        </p:nvSpPr>
        <p:spPr>
          <a:xfrm>
            <a:off x="913333" y="1573169"/>
            <a:ext cx="10601150" cy="1657731"/>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marL="457200" lvl="1" indent="0">
              <a:buNone/>
            </a:pPr>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74875" y="5910083"/>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7" name="フローチャート: 代替処理 6"/>
          <p:cNvSpPr/>
          <p:nvPr/>
        </p:nvSpPr>
        <p:spPr>
          <a:xfrm>
            <a:off x="1799754" y="4410963"/>
            <a:ext cx="8828303" cy="1075431"/>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理解</a:t>
            </a:r>
            <a:r>
              <a:rPr lang="ja-JP" altLang="en-US" sz="2800" dirty="0" smtClean="0">
                <a:latin typeface="メイリオ" panose="020B0604030504040204" pitchFamily="50" charset="-128"/>
                <a:ea typeface="メイリオ" panose="020B0604030504040204" pitchFamily="50" charset="-128"/>
              </a:rPr>
              <a:t>しやすく良質なテストコードの作成を支援するが必要</a:t>
            </a:r>
            <a:r>
              <a:rPr lang="ja-JP" altLang="en-US" sz="2800" dirty="0">
                <a:latin typeface="メイリオ" panose="020B0604030504040204" pitchFamily="50" charset="-128"/>
                <a:ea typeface="メイリオ" panose="020B0604030504040204" pitchFamily="50" charset="-128"/>
              </a:rPr>
              <a:t>で</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
        <p:nvSpPr>
          <p:cNvPr id="3" name="二等辺三角形 2"/>
          <p:cNvSpPr/>
          <p:nvPr/>
        </p:nvSpPr>
        <p:spPr>
          <a:xfrm rot="10800000">
            <a:off x="4045218" y="3537066"/>
            <a:ext cx="4337378" cy="450208"/>
          </a:xfrm>
          <a:prstGeom prst="triangle">
            <a:avLst>
              <a:gd name="adj" fmla="val 49138"/>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7386497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460959" y="4492556"/>
            <a:ext cx="9243182"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理解</a:t>
            </a:r>
            <a:r>
              <a:rPr lang="ja-JP" altLang="en-US" sz="2800" dirty="0">
                <a:latin typeface="メイリオ" panose="020B0604030504040204" pitchFamily="50" charset="-128"/>
                <a:ea typeface="メイリオ" panose="020B0604030504040204" pitchFamily="50" charset="-128"/>
              </a:rPr>
              <a:t>しやすく良質なテストコードを作成する必要が</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52456266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4356514"/>
          </a:xfrm>
        </p:spPr>
        <p:txBody>
          <a:bodyPr/>
          <a:lstStyle/>
          <a:p>
            <a:r>
              <a:rPr kumimoji="1" lang="ja-JP" altLang="en-US" dirty="0" smtClean="0"/>
              <a:t>推薦プロセスの容易化と速度の向上</a:t>
            </a:r>
            <a:endParaRPr kumimoji="1" lang="en-US" altLang="ja-JP" dirty="0" smtClean="0"/>
          </a:p>
          <a:p>
            <a:pPr lvl="1"/>
            <a:r>
              <a:rPr lang="ja-JP" altLang="en-US" dirty="0" smtClean="0"/>
              <a:t>各データベースに必要なデータを事前に格納</a:t>
            </a:r>
            <a:endParaRPr kumimoji="1" lang="ja-JP" altLang="en-US" dirty="0"/>
          </a:p>
        </p:txBody>
      </p:sp>
      <p:sp>
        <p:nvSpPr>
          <p:cNvPr id="3" name="タイトル 2"/>
          <p:cNvSpPr>
            <a:spLocks noGrp="1"/>
          </p:cNvSpPr>
          <p:nvPr>
            <p:ph type="title"/>
          </p:nvPr>
        </p:nvSpPr>
        <p:spPr>
          <a:xfrm>
            <a:off x="221598" y="219428"/>
            <a:ext cx="6007752" cy="729386"/>
          </a:xfrm>
        </p:spPr>
        <p:txBody>
          <a:bodyPr>
            <a:normAutofit/>
          </a:bodyPr>
          <a:lstStyle/>
          <a:p>
            <a:r>
              <a:rPr kumimoji="1" lang="ja-JP" altLang="en-US" dirty="0" smtClean="0"/>
              <a:t>推薦プロセスの</a:t>
            </a:r>
            <a:r>
              <a:rPr lang="ja-JP" altLang="en-US" dirty="0" smtClean="0"/>
              <a:t>高速化</a:t>
            </a:r>
            <a:endParaRPr kumimoji="1" lang="ja-JP" altLang="en-US" dirty="0"/>
          </a:p>
        </p:txBody>
      </p:sp>
      <p:pic>
        <p:nvPicPr>
          <p:cNvPr id="4" name="図 3"/>
          <p:cNvPicPr>
            <a:picLocks noChangeAspect="1"/>
          </p:cNvPicPr>
          <p:nvPr/>
        </p:nvPicPr>
        <p:blipFill>
          <a:blip r:embed="rId2"/>
          <a:stretch>
            <a:fillRect/>
          </a:stretch>
        </p:blipFill>
        <p:spPr>
          <a:xfrm>
            <a:off x="644899" y="3113041"/>
            <a:ext cx="6249167" cy="3160643"/>
          </a:xfrm>
          <a:prstGeom prst="rect">
            <a:avLst/>
          </a:prstGeom>
        </p:spPr>
      </p:pic>
      <p:sp>
        <p:nvSpPr>
          <p:cNvPr id="5" name="正方形/長方形 4"/>
          <p:cNvSpPr/>
          <p:nvPr/>
        </p:nvSpPr>
        <p:spPr>
          <a:xfrm>
            <a:off x="2251725" y="3113041"/>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5592536" y="4926697"/>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1999696" y="281804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7273380" y="2966696"/>
            <a:ext cx="4025993" cy="356217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400" b="1" dirty="0" smtClean="0"/>
              <a:t>①</a:t>
            </a:r>
            <a:r>
              <a:rPr lang="en-US" altLang="ja-JP" sz="2400" b="1" dirty="0" smtClean="0"/>
              <a:t>SDB</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r>
              <a:rPr lang="ja-JP" altLang="en-US" sz="2000" dirty="0" smtClean="0"/>
              <a:t>類似コード検索を複数並列化して実行</a:t>
            </a:r>
            <a:endParaRPr lang="en-US" altLang="ja-JP" sz="2000" dirty="0" smtClean="0"/>
          </a:p>
          <a:p>
            <a:pPr>
              <a:buFont typeface="Wingdings" panose="05000000000000000000" pitchFamily="2" charset="2"/>
              <a:buChar char="l"/>
            </a:pPr>
            <a:endParaRPr lang="en-US" altLang="ja-JP" sz="100" dirty="0"/>
          </a:p>
          <a:p>
            <a:pPr marL="0" indent="0">
              <a:buNone/>
            </a:pPr>
            <a:r>
              <a:rPr lang="ja-JP" altLang="en-US" sz="2400" b="1" dirty="0" smtClean="0"/>
              <a:t>②</a:t>
            </a:r>
            <a:r>
              <a:rPr lang="en-US" altLang="ja-JP" sz="2400" b="1" dirty="0" smtClean="0"/>
              <a:t>TDB</a:t>
            </a:r>
            <a:endParaRPr lang="en-US" altLang="ja-JP" sz="2400" b="1" dirty="0"/>
          </a:p>
          <a:p>
            <a:r>
              <a:rPr lang="ja-JP" altLang="en-US" sz="2000" dirty="0" smtClean="0"/>
              <a:t>テストスメル</a:t>
            </a:r>
            <a:r>
              <a:rPr lang="ja-JP" altLang="en-US" sz="2000" dirty="0"/>
              <a:t>の</a:t>
            </a:r>
            <a:r>
              <a:rPr lang="ja-JP" altLang="en-US" sz="2000" dirty="0" smtClean="0"/>
              <a:t>情報</a:t>
            </a:r>
            <a:r>
              <a:rPr lang="ja-JP" altLang="en-US" sz="2000" dirty="0"/>
              <a:t>をテストコード</a:t>
            </a:r>
            <a:r>
              <a:rPr lang="ja-JP" altLang="en-US" sz="2000" dirty="0" smtClean="0"/>
              <a:t>に紐づけて</a:t>
            </a:r>
            <a:r>
              <a:rPr lang="ja-JP" altLang="en-US" sz="2000" dirty="0"/>
              <a:t>格納</a:t>
            </a:r>
            <a:endParaRPr lang="en-US" altLang="ja-JP" sz="2000" dirty="0"/>
          </a:p>
          <a:p>
            <a:r>
              <a:rPr lang="ja-JP" altLang="en-US" sz="2000" dirty="0"/>
              <a:t>一部</a:t>
            </a:r>
            <a:r>
              <a:rPr lang="ja-JP" altLang="en-US" sz="2000" dirty="0" smtClean="0"/>
              <a:t>のテストスメル含むテストコードを除去</a:t>
            </a:r>
            <a:endParaRPr lang="ja-JP" altLang="en-US" sz="2000" dirty="0"/>
          </a:p>
        </p:txBody>
      </p:sp>
      <p:sp>
        <p:nvSpPr>
          <p:cNvPr id="26" name="フリーフォーム 25"/>
          <p:cNvSpPr/>
          <p:nvPr/>
        </p:nvSpPr>
        <p:spPr>
          <a:xfrm>
            <a:off x="4484915" y="4137929"/>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5805936" y="4570306"/>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2001997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1167110" y="6233239"/>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8075662" y="6233239"/>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446716" y="3609148"/>
            <a:ext cx="5108251"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endParaRPr lang="en-US" altLang="ja-JP" dirty="0" smtClean="0">
              <a:latin typeface="Consolas" panose="020B0609020204030204" pitchFamily="49" charset="0"/>
            </a:endParaRP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p>
        </p:txBody>
      </p:sp>
      <p:sp>
        <p:nvSpPr>
          <p:cNvPr id="8" name="正方形/長方形 7"/>
          <p:cNvSpPr/>
          <p:nvPr/>
        </p:nvSpPr>
        <p:spPr>
          <a:xfrm>
            <a:off x="6020923" y="3609147"/>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r>
              <a:rPr lang="en-US" altLang="ja-JP" dirty="0" smtClean="0">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assertNotNull</a:t>
            </a:r>
            <a:r>
              <a:rPr lang="en-US" altLang="ja-JP" dirty="0" smtClean="0">
                <a:solidFill>
                  <a:schemeClr val="tx1"/>
                </a:solidFill>
                <a:latin typeface="Consolas" panose="020B0609020204030204" pitchFamily="49" charset="0"/>
              </a:rPr>
              <a:t>(</a:t>
            </a:r>
            <a:r>
              <a:rPr lang="en-US" altLang="ja-JP" dirty="0" err="1" smtClean="0">
                <a:solidFill>
                  <a:schemeClr val="tx1"/>
                </a:solidFill>
                <a:latin typeface="Consolas" panose="020B0609020204030204" pitchFamily="49" charset="0"/>
              </a:rPr>
              <a:t>sut.</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solidFill>
                  <a:schemeClr val="tx1"/>
                </a:solidFill>
                <a:latin typeface="Consolas" panose="020B0609020204030204" pitchFamily="49" charset="0"/>
              </a:rPr>
              <a:t>(item1</a:t>
            </a:r>
            <a:r>
              <a:rPr lang="en-US" altLang="ja-JP" dirty="0">
                <a:solidFill>
                  <a:schemeClr val="tx1"/>
                </a:solidFill>
                <a:latin typeface="Consolas" panose="020B0609020204030204" pitchFamily="49" charset="0"/>
              </a:rPr>
              <a:t>));</a:t>
            </a:r>
            <a:endParaRPr lang="en-US" altLang="ja-JP" dirty="0" smtClean="0">
              <a:solidFill>
                <a:schemeClr val="tx1"/>
              </a:solidFill>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1882688"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551148" y="3244063"/>
            <a:ext cx="2957417"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356990" y="4388446"/>
            <a:ext cx="1024176" cy="749727"/>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34023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1263825" y="2901914"/>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6844285" y="3628312"/>
            <a:ext cx="3993701" cy="789382"/>
          </a:xfrm>
          <a:prstGeom prst="wedgeRoundRectCallout">
            <a:avLst>
              <a:gd name="adj1" fmla="val -54854"/>
              <a:gd name="adj2" fmla="val 73932"/>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b="1" dirty="0" smtClean="0">
                <a:latin typeface="メイリオ" panose="020B0604030504040204" pitchFamily="50" charset="-128"/>
                <a:ea typeface="メイリオ" panose="020B0604030504040204" pitchFamily="50" charset="-128"/>
              </a:rPr>
              <a:t>Assertion Roulette</a:t>
            </a:r>
            <a:endParaRPr kumimoji="1" lang="en-US" altLang="ja-JP" sz="2400" b="1" dirty="0" smtClean="0">
              <a:latin typeface="メイリオ" panose="020B0604030504040204" pitchFamily="50" charset="-128"/>
              <a:ea typeface="メイリオ" panose="020B0604030504040204" pitchFamily="50" charset="-128"/>
            </a:endParaRPr>
          </a:p>
          <a:p>
            <a:pPr algn="ctr"/>
            <a:r>
              <a:rPr kumimoji="1" lang="ja-JP" altLang="en-US" sz="2400" dirty="0" smtClean="0">
                <a:latin typeface="メイリオ" panose="020B0604030504040204" pitchFamily="50" charset="-128"/>
                <a:ea typeface="メイリオ" panose="020B0604030504040204" pitchFamily="50" charset="-128"/>
              </a:rPr>
              <a:t>複数の</a:t>
            </a:r>
            <a:r>
              <a:rPr kumimoji="1" lang="en-US" altLang="ja-JP" sz="2400" dirty="0" smtClean="0">
                <a:latin typeface="メイリオ" panose="020B0604030504040204" pitchFamily="50" charset="-128"/>
                <a:ea typeface="メイリオ" panose="020B0604030504040204" pitchFamily="50" charset="-128"/>
              </a:rPr>
              <a:t>assert</a:t>
            </a:r>
            <a:r>
              <a:rPr kumimoji="1" lang="ja-JP" altLang="en-US" sz="2400" dirty="0" smtClean="0">
                <a:latin typeface="メイリオ" panose="020B0604030504040204" pitchFamily="50" charset="-128"/>
                <a:ea typeface="メイリオ" panose="020B0604030504040204" pitchFamily="50" charset="-128"/>
              </a:rPr>
              <a:t>文が存在する</a:t>
            </a:r>
            <a:endParaRPr kumimoji="1" lang="en-US" altLang="ja-JP" sz="24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6570733" y="3586535"/>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9503" y="3525854"/>
            <a:ext cx="445604" cy="445604"/>
          </a:xfrm>
          <a:prstGeom prst="rect">
            <a:avLst/>
          </a:prstGeom>
        </p:spPr>
      </p:pic>
      <p:sp>
        <p:nvSpPr>
          <p:cNvPr id="6" name="テキスト ボックス 5"/>
          <p:cNvSpPr txBox="1"/>
          <p:nvPr/>
        </p:nvSpPr>
        <p:spPr>
          <a:xfrm>
            <a:off x="1743538" y="5547918"/>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0097417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838200" y="2901914"/>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smtClean="0"/>
              <a:t>テストスメルの例</a:t>
            </a:r>
            <a:r>
              <a:rPr lang="en-US" altLang="ja-JP" dirty="0" smtClean="0"/>
              <a:t>: Assertion Roulette</a:t>
            </a:r>
          </a:p>
          <a:p>
            <a:pPr lvl="1"/>
            <a:endParaRPr lang="en-US" altLang="ja-JP" dirty="0" smtClean="0"/>
          </a:p>
          <a:p>
            <a:endParaRPr kumimoji="1" lang="ja-JP" altLang="en-US" dirty="0"/>
          </a:p>
        </p:txBody>
      </p:sp>
      <p:sp>
        <p:nvSpPr>
          <p:cNvPr id="6" name="テキスト ボックス 5"/>
          <p:cNvSpPr txBox="1"/>
          <p:nvPr/>
        </p:nvSpPr>
        <p:spPr>
          <a:xfrm>
            <a:off x="1317913" y="5547918"/>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
        <p:nvSpPr>
          <p:cNvPr id="2" name="角丸四角形 1"/>
          <p:cNvSpPr/>
          <p:nvPr/>
        </p:nvSpPr>
        <p:spPr>
          <a:xfrm>
            <a:off x="1248317" y="4338848"/>
            <a:ext cx="5243052" cy="840658"/>
          </a:xfrm>
          <a:prstGeom prst="roundRect">
            <a:avLst/>
          </a:prstGeom>
          <a:noFill/>
          <a:ln w="12700">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5716" y="4194575"/>
            <a:ext cx="445604" cy="445604"/>
          </a:xfrm>
          <a:prstGeom prst="rect">
            <a:avLst/>
          </a:prstGeom>
        </p:spPr>
      </p:pic>
    </p:spTree>
    <p:extLst>
      <p:ext uri="{BB962C8B-B14F-4D97-AF65-F5344CB8AC3E}">
        <p14:creationId xmlns:p14="http://schemas.microsoft.com/office/powerpoint/2010/main" val="6763236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76375"/>
            <a:ext cx="10515600" cy="1412538"/>
          </a:xfrm>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[6]</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11830449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35589"/>
            <a:ext cx="10866120" cy="1622239"/>
          </a:xfrm>
        </p:spPr>
        <p:txBody>
          <a:bodyPr>
            <a:normAutofit/>
          </a:bodyPr>
          <a:lstStyle/>
          <a:p>
            <a:r>
              <a:rPr lang="ja-JP" altLang="en-US" sz="3000" dirty="0"/>
              <a:t>テストコードの良くない実装を表す指標</a:t>
            </a:r>
            <a:endParaRPr lang="en-US" altLang="ja-JP" sz="3000"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smtClean="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smtClean="0"/>
              <a:t>)</a:t>
            </a:r>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20380132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4965333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870369"/>
          </a:xfrm>
        </p:spPr>
        <p:txBody>
          <a:bodyPr/>
          <a:lstStyle/>
          <a:p>
            <a:r>
              <a:rPr lang="ja-JP" altLang="en-US" dirty="0"/>
              <a:t>テストコードの良くない実装を表す指標</a:t>
            </a:r>
            <a:endParaRPr lang="en-US" altLang="ja-JP" dirty="0"/>
          </a:p>
          <a:p>
            <a:pPr lvl="1"/>
            <a:r>
              <a:rPr lang="ja-JP" altLang="en-US" dirty="0" smtClean="0"/>
              <a:t>自動生成されたテストコードは多くのテストスメルを含む</a:t>
            </a:r>
            <a:r>
              <a:rPr lang="en-US" altLang="ja-JP" dirty="0" smtClean="0"/>
              <a:t>[4]</a:t>
            </a:r>
          </a:p>
          <a:p>
            <a:endParaRPr kumimoji="1" lang="ja-JP" altLang="en-US" dirty="0"/>
          </a:p>
        </p:txBody>
      </p:sp>
      <p:sp>
        <p:nvSpPr>
          <p:cNvPr id="10" name="角丸四角形吹き出し 9"/>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8" name="角丸四角形吹き出し 7"/>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7" name="角丸四角形吹き出し 6"/>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 name="テキスト ボックス 1"/>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239124"/>
            <a:ext cx="6649897" cy="446489"/>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a:solidFill>
                  <a:schemeClr val="tx2"/>
                </a:solidFill>
              </a:rPr>
              <a:t>[4] F. </a:t>
            </a:r>
            <a:r>
              <a:rPr lang="en-US" altLang="ja-JP" sz="1100" dirty="0" err="1">
                <a:solidFill>
                  <a:schemeClr val="tx2"/>
                </a:solidFill>
              </a:rPr>
              <a:t>Palomba</a:t>
            </a:r>
            <a:r>
              <a:rPr lang="en-US" altLang="ja-JP" sz="1100" dirty="0">
                <a:solidFill>
                  <a:schemeClr val="tx2"/>
                </a:solidFill>
              </a:rPr>
              <a:t>, D. D. </a:t>
            </a:r>
            <a:r>
              <a:rPr lang="en-US" altLang="ja-JP" sz="1100" dirty="0" err="1">
                <a:solidFill>
                  <a:schemeClr val="tx2"/>
                </a:solidFill>
              </a:rPr>
              <a:t>Nucci</a:t>
            </a:r>
            <a:r>
              <a:rPr lang="en-US" altLang="ja-JP" sz="1100" dirty="0">
                <a:solidFill>
                  <a:schemeClr val="tx2"/>
                </a:solidFill>
              </a:rPr>
              <a:t>, A. </a:t>
            </a:r>
            <a:r>
              <a:rPr lang="en-US" altLang="ja-JP" sz="1100" dirty="0" err="1">
                <a:solidFill>
                  <a:schemeClr val="tx2"/>
                </a:solidFill>
              </a:rPr>
              <a:t>Panichella</a:t>
            </a:r>
            <a:r>
              <a:rPr lang="en-US" altLang="ja-JP" sz="1100" dirty="0">
                <a:solidFill>
                  <a:schemeClr val="tx2"/>
                </a:solidFill>
              </a:rPr>
              <a:t>, R. </a:t>
            </a:r>
            <a:r>
              <a:rPr lang="en-US" altLang="ja-JP" sz="1100" dirty="0" err="1">
                <a:solidFill>
                  <a:schemeClr val="tx2"/>
                </a:solidFill>
              </a:rPr>
              <a:t>Oliveto</a:t>
            </a:r>
            <a:r>
              <a:rPr lang="en-US" altLang="ja-JP" sz="1100" dirty="0">
                <a:solidFill>
                  <a:schemeClr val="tx2"/>
                </a:solidFill>
              </a:rPr>
              <a:t>, and A. D. Lucia. On the diﬀusion of test smells in automatically generated test code: An empirical </a:t>
            </a:r>
            <a:r>
              <a:rPr lang="en-US" altLang="ja-JP" sz="1100" dirty="0" smtClean="0">
                <a:solidFill>
                  <a:schemeClr val="tx2"/>
                </a:solidFill>
              </a:rPr>
              <a:t>study.</a:t>
            </a:r>
            <a:r>
              <a:rPr lang="ja-JP" altLang="en-US" sz="1100" dirty="0" smtClean="0">
                <a:solidFill>
                  <a:schemeClr val="tx2"/>
                </a:solidFill>
              </a:rPr>
              <a:t> </a:t>
            </a:r>
            <a:r>
              <a:rPr lang="en-US" altLang="ja-JP" sz="1100" dirty="0" smtClean="0">
                <a:solidFill>
                  <a:schemeClr val="tx2"/>
                </a:solidFill>
              </a:rPr>
              <a:t>Pro. </a:t>
            </a:r>
            <a:r>
              <a:rPr lang="en-US" altLang="ja-JP" sz="1100" dirty="0">
                <a:solidFill>
                  <a:schemeClr val="tx2"/>
                </a:solidFill>
              </a:rPr>
              <a:t>of </a:t>
            </a:r>
            <a:r>
              <a:rPr lang="en-US" altLang="ja-JP" sz="1100" dirty="0" smtClean="0">
                <a:solidFill>
                  <a:schemeClr val="tx2"/>
                </a:solidFill>
              </a:rPr>
              <a:t>SBST, </a:t>
            </a:r>
            <a:r>
              <a:rPr lang="en-US" altLang="ja-JP" sz="1100" dirty="0">
                <a:solidFill>
                  <a:schemeClr val="tx2"/>
                </a:solidFill>
              </a:rPr>
              <a:t>pages 5–14, 2016. </a:t>
            </a:r>
            <a:r>
              <a:rPr lang="ja-JP" altLang="en-US" sz="1100" dirty="0" smtClean="0">
                <a:solidFill>
                  <a:schemeClr val="tx2"/>
                </a:solidFill>
              </a:rPr>
              <a:t> </a:t>
            </a:r>
            <a:endParaRPr lang="en-US" altLang="ja-JP" sz="1100" dirty="0">
              <a:solidFill>
                <a:schemeClr val="tx2"/>
              </a:solidFill>
            </a:endParaRPr>
          </a:p>
        </p:txBody>
      </p:sp>
    </p:spTree>
    <p:extLst>
      <p:ext uri="{BB962C8B-B14F-4D97-AF65-F5344CB8AC3E}">
        <p14:creationId xmlns:p14="http://schemas.microsoft.com/office/powerpoint/2010/main" val="13544859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16" name="コンテンツ プレースホルダー 2"/>
          <p:cNvSpPr>
            <a:spLocks noGrp="1"/>
          </p:cNvSpPr>
          <p:nvPr>
            <p:ph idx="1"/>
          </p:nvPr>
        </p:nvSpPr>
        <p:spPr>
          <a:xfrm>
            <a:off x="838200" y="1280720"/>
            <a:ext cx="10611678" cy="1175691"/>
          </a:xfrm>
        </p:spPr>
        <p:txBody>
          <a:bodyPr>
            <a:normAutofit fontScale="92500" lnSpcReduction="10000"/>
          </a:bodyPr>
          <a:lstStyle/>
          <a:p>
            <a:r>
              <a:rPr lang="ja-JP" altLang="en-US" dirty="0" smtClean="0"/>
              <a:t>テストスメル</a:t>
            </a:r>
            <a:r>
              <a:rPr lang="en-US" altLang="ja-JP" dirty="0" smtClean="0"/>
              <a:t>: </a:t>
            </a:r>
            <a:r>
              <a:rPr lang="ja-JP" altLang="en-US" dirty="0" smtClean="0"/>
              <a:t>テストコード</a:t>
            </a:r>
            <a:r>
              <a:rPr lang="ja-JP" altLang="en-US" dirty="0"/>
              <a:t>の良くない実装を表す指標</a:t>
            </a:r>
            <a:endParaRPr lang="en-US" altLang="ja-JP"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a:t>)</a:t>
            </a:r>
          </a:p>
          <a:p>
            <a:endParaRPr kumimoji="1" lang="ja-JP" altLang="en-US" dirty="0"/>
          </a:p>
        </p:txBody>
      </p:sp>
      <p:sp>
        <p:nvSpPr>
          <p:cNvPr id="17" name="角丸四角形吹き出し 16"/>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8" name="正方形/長方形 17"/>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9" name="図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20" name="角丸四角形吹き出し 19"/>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1" name="図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22" name="角丸四角形吹き出し 21"/>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3" name="図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4" name="テキスト ボックス 23"/>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558857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7399123" y="5956240"/>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2523320" y="5956240"/>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6678729"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8" name="正方形/長方形 7"/>
          <p:cNvSpPr/>
          <p:nvPr/>
        </p:nvSpPr>
        <p:spPr>
          <a:xfrm>
            <a:off x="560239"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8114701"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2350716" y="3239816"/>
            <a:ext cx="2794443"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6024671" y="4366785"/>
            <a:ext cx="1024176" cy="793050"/>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38653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en-US" altLang="ja-JP" dirty="0" smtClean="0">
                <a:solidFill>
                  <a:schemeClr val="bg1"/>
                </a:solidFill>
              </a:rPr>
              <a:t>: </a:t>
            </a:r>
            <a:r>
              <a:rPr lang="en-US" altLang="ja-JP" dirty="0" err="1" smtClean="0">
                <a:solidFill>
                  <a:schemeClr val="bg1"/>
                </a:solidFill>
              </a:rPr>
              <a:t>SuiteRec</a:t>
            </a:r>
            <a:endParaRPr kumimoji="1" lang="ja-JP" altLang="en-US" dirty="0">
              <a:solidFill>
                <a:schemeClr val="bg1"/>
              </a:solidFill>
            </a:endParaRPr>
          </a:p>
        </p:txBody>
      </p:sp>
      <p:sp>
        <p:nvSpPr>
          <p:cNvPr id="4" name="コンテンツ プレースホルダー 2"/>
          <p:cNvSpPr>
            <a:spLocks noGrp="1"/>
          </p:cNvSpPr>
          <p:nvPr>
            <p:ph idx="1"/>
          </p:nvPr>
        </p:nvSpPr>
        <p:spPr>
          <a:xfrm>
            <a:off x="707603" y="1283160"/>
            <a:ext cx="11033600" cy="2585461"/>
          </a:xfrm>
        </p:spPr>
        <p:txBody>
          <a:bodyPr>
            <a:normAutofit/>
          </a:bodyPr>
          <a:lstStyle/>
          <a:p>
            <a:r>
              <a:rPr lang="en-US" altLang="ja-JP" sz="3000" b="1" dirty="0" err="1" smtClean="0"/>
              <a:t>SuiteRec</a:t>
            </a:r>
            <a:r>
              <a:rPr lang="en-US" altLang="ja-JP" sz="3000" dirty="0" smtClean="0"/>
              <a:t>:</a:t>
            </a:r>
            <a:r>
              <a:rPr lang="en-US" altLang="ja-JP" sz="3000" b="1" dirty="0" smtClean="0"/>
              <a:t> </a:t>
            </a:r>
            <a:r>
              <a:rPr lang="en-US" altLang="ja-JP" sz="3000" dirty="0" smtClean="0"/>
              <a:t>OSS</a:t>
            </a:r>
            <a:r>
              <a:rPr lang="ja-JP" altLang="en-US" sz="3000" dirty="0" smtClean="0"/>
              <a:t>に存在する高品質のテストコードを推薦する</a:t>
            </a:r>
            <a:endParaRPr lang="en-US" altLang="ja-JP" sz="3000" dirty="0" smtClean="0"/>
          </a:p>
          <a:p>
            <a:endParaRPr kumimoji="1" lang="en-US" altLang="ja-JP" sz="100" dirty="0" smtClean="0"/>
          </a:p>
          <a:p>
            <a:pPr lvl="1">
              <a:buFont typeface="Wingdings" panose="05000000000000000000" pitchFamily="2" charset="2"/>
              <a:buChar char="Ø"/>
            </a:pPr>
            <a:r>
              <a:rPr lang="ja-JP" altLang="en-US" sz="2800" dirty="0" smtClean="0"/>
              <a:t>命名規則に従った可読性の高いテストコードを利用できる</a:t>
            </a:r>
            <a:endParaRPr lang="en-US" altLang="ja-JP" sz="2800" dirty="0" smtClean="0"/>
          </a:p>
          <a:p>
            <a:pPr lvl="1">
              <a:buFont typeface="Wingdings" panose="05000000000000000000" pitchFamily="2" charset="2"/>
              <a:buChar char="Ø"/>
            </a:pPr>
            <a:r>
              <a:rPr lang="ja-JP" altLang="en-US" sz="2800" dirty="0" smtClean="0"/>
              <a:t>人</a:t>
            </a:r>
            <a:r>
              <a:rPr lang="ja-JP" altLang="en-US" sz="2800" dirty="0"/>
              <a:t>によって作成された信頼性の高いテストコードを</a:t>
            </a:r>
            <a:r>
              <a:rPr lang="ja-JP" altLang="en-US" sz="2800" dirty="0" smtClean="0"/>
              <a:t>利用できる</a:t>
            </a:r>
            <a:endParaRPr lang="en-US" altLang="ja-JP" sz="2800" dirty="0" smtClean="0"/>
          </a:p>
          <a:p>
            <a:pPr marL="0" indent="0">
              <a:buNone/>
            </a:pPr>
            <a:endParaRPr kumimoji="1" lang="en-US" altLang="ja-JP" sz="100" dirty="0" smtClean="0"/>
          </a:p>
          <a:p>
            <a:r>
              <a:rPr lang="ja-JP" altLang="en-US" sz="3000" b="1" dirty="0" smtClean="0"/>
              <a:t>アイディア</a:t>
            </a:r>
            <a:r>
              <a:rPr lang="en-US" altLang="ja-JP" sz="3000" dirty="0" smtClean="0"/>
              <a:t>:</a:t>
            </a:r>
            <a:r>
              <a:rPr lang="en-US" altLang="ja-JP" sz="3000" b="1" dirty="0" smtClean="0"/>
              <a:t> </a:t>
            </a:r>
            <a:r>
              <a:rPr lang="ja-JP" altLang="en-US" sz="3000" dirty="0" smtClean="0"/>
              <a:t>類似するコード間でテストコードを再利用</a:t>
            </a:r>
            <a:endParaRPr lang="en-US" altLang="ja-JP" sz="3000" dirty="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a:t>
            </a:r>
            <a:r>
              <a:rPr lang="ja-JP" altLang="en-US" sz="2400" dirty="0" smtClean="0">
                <a:latin typeface="メイリオ" panose="020B0604030504040204" pitchFamily="50" charset="-128"/>
                <a:ea typeface="メイリオ" panose="020B0604030504040204" pitchFamily="50" charset="-128"/>
              </a:rPr>
              <a:t>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89610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研究目的とアイディア</a:t>
            </a:r>
            <a:endParaRPr kumimoji="1" lang="ja-JP" altLang="en-US" dirty="0">
              <a:solidFill>
                <a:schemeClr val="bg1"/>
              </a:solidFill>
            </a:endParaRPr>
          </a:p>
        </p:txBody>
      </p:sp>
      <p:sp>
        <p:nvSpPr>
          <p:cNvPr id="4" name="コンテンツ プレースホルダー 2"/>
          <p:cNvSpPr>
            <a:spLocks noGrp="1"/>
          </p:cNvSpPr>
          <p:nvPr>
            <p:ph idx="1"/>
          </p:nvPr>
        </p:nvSpPr>
        <p:spPr>
          <a:xfrm>
            <a:off x="945808" y="1550026"/>
            <a:ext cx="10757518" cy="2096538"/>
          </a:xfrm>
        </p:spPr>
        <p:txBody>
          <a:bodyPr>
            <a:normAutofit/>
          </a:bodyPr>
          <a:lstStyle/>
          <a:p>
            <a:r>
              <a:rPr kumimoji="1" lang="ja-JP" altLang="en-US" sz="3000" b="1" dirty="0" smtClean="0"/>
              <a:t>目的</a:t>
            </a:r>
            <a:r>
              <a:rPr kumimoji="1" lang="en-US" altLang="ja-JP" sz="3000" b="1" dirty="0" smtClean="0"/>
              <a:t>: </a:t>
            </a:r>
            <a:r>
              <a:rPr lang="ja-JP" altLang="en-US" sz="3000" dirty="0" smtClean="0"/>
              <a:t>既存の高品質のテストを推薦することで開発者を支援</a:t>
            </a:r>
            <a:endParaRPr kumimoji="1" lang="en-US" altLang="ja-JP" sz="100" dirty="0" smtClean="0"/>
          </a:p>
          <a:p>
            <a:pPr lvl="1">
              <a:buFont typeface="Wingdings" panose="05000000000000000000" pitchFamily="2" charset="2"/>
              <a:buChar char="Ø"/>
            </a:pPr>
            <a:r>
              <a:rPr lang="ja-JP" altLang="en-US" sz="2500" dirty="0" smtClean="0"/>
              <a:t>命名規則に従った可読性の高いテストコードを利用できる</a:t>
            </a:r>
            <a:endParaRPr lang="en-US" altLang="ja-JP" sz="2500" dirty="0" smtClean="0"/>
          </a:p>
          <a:p>
            <a:pPr lvl="1">
              <a:buFont typeface="Wingdings" panose="05000000000000000000" pitchFamily="2" charset="2"/>
              <a:buChar char="Ø"/>
            </a:pPr>
            <a:r>
              <a:rPr lang="ja-JP" altLang="en-US" sz="2500" dirty="0" smtClean="0"/>
              <a:t>人</a:t>
            </a:r>
            <a:r>
              <a:rPr lang="ja-JP" altLang="en-US" sz="2500" dirty="0"/>
              <a:t>によって作成された信頼性の高いテストコードを</a:t>
            </a:r>
            <a:r>
              <a:rPr lang="ja-JP" altLang="en-US" sz="2500" dirty="0" smtClean="0"/>
              <a:t>利用でき</a:t>
            </a:r>
            <a:r>
              <a:rPr lang="ja-JP" altLang="en-US" sz="2500" dirty="0"/>
              <a:t>る</a:t>
            </a:r>
            <a:endParaRPr lang="en-US" altLang="ja-JP" sz="2500" dirty="0"/>
          </a:p>
          <a:p>
            <a:pPr lvl="1"/>
            <a:endParaRPr kumimoji="1" lang="en-US" altLang="ja-JP" sz="500" dirty="0" smtClean="0"/>
          </a:p>
          <a:p>
            <a:r>
              <a:rPr lang="ja-JP" altLang="en-US" sz="3000" b="1" dirty="0" smtClean="0"/>
              <a:t>アイディア</a:t>
            </a:r>
            <a:r>
              <a:rPr lang="en-US" altLang="ja-JP" sz="3000" b="1" dirty="0" smtClean="0"/>
              <a:t>: </a:t>
            </a:r>
            <a:r>
              <a:rPr lang="ja-JP" altLang="en-US" sz="3000" dirty="0" smtClean="0"/>
              <a:t>類似するコード間でテストコードを再利用</a:t>
            </a:r>
            <a:endParaRPr lang="en-US" altLang="ja-JP" sz="30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363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endParaRPr lang="en-US" altLang="ja-JP"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647988388"/>
              </p:ext>
            </p:extLst>
          </p:nvPr>
        </p:nvGraphicFramePr>
        <p:xfrm>
          <a:off x="1247027" y="2951420"/>
          <a:ext cx="9490824" cy="1930400"/>
        </p:xfrm>
        <a:graphic>
          <a:graphicData uri="http://schemas.openxmlformats.org/drawingml/2006/table">
            <a:tbl>
              <a:tblPr firstRow="1" bandRow="1">
                <a:tableStyleId>{5940675A-B579-460E-94D1-54222C63F5DA}</a:tableStyleId>
              </a:tblPr>
              <a:tblGrid>
                <a:gridCol w="1094808">
                  <a:extLst>
                    <a:ext uri="{9D8B030D-6E8A-4147-A177-3AD203B41FA5}">
                      <a16:colId xmlns:a16="http://schemas.microsoft.com/office/drawing/2014/main" val="1118089536"/>
                    </a:ext>
                  </a:extLst>
                </a:gridCol>
                <a:gridCol w="2324667">
                  <a:extLst>
                    <a:ext uri="{9D8B030D-6E8A-4147-A177-3AD203B41FA5}">
                      <a16:colId xmlns:a16="http://schemas.microsoft.com/office/drawing/2014/main" val="1598489831"/>
                    </a:ext>
                  </a:extLst>
                </a:gridCol>
                <a:gridCol w="2943410">
                  <a:extLst>
                    <a:ext uri="{9D8B030D-6E8A-4147-A177-3AD203B41FA5}">
                      <a16:colId xmlns:a16="http://schemas.microsoft.com/office/drawing/2014/main" val="3410595506"/>
                    </a:ext>
                  </a:extLst>
                </a:gridCol>
                <a:gridCol w="3127939">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入力値に応じて、</a:t>
                      </a:r>
                      <a:r>
                        <a:rPr kumimoji="1" lang="en-US" altLang="ja-JP" dirty="0" smtClean="0">
                          <a:latin typeface="メイリオ" panose="020B0604030504040204" pitchFamily="50" charset="-128"/>
                          <a:ea typeface="メイリオ" panose="020B0604030504040204" pitchFamily="50" charset="-128"/>
                        </a:rPr>
                        <a:t>”fizz”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”buzz”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a:t>
                      </a:r>
                      <a:r>
                        <a:rPr kumimoji="1" lang="en-US" altLang="ja-JP" dirty="0" err="1" smtClean="0">
                          <a:latin typeface="メイリオ" panose="020B0604030504040204" pitchFamily="50" charset="-128"/>
                          <a:ea typeface="メイリオ" panose="020B0604030504040204" pitchFamily="50" charset="-128"/>
                        </a:rPr>
                        <a:t>fizzbuzz</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を返すプログラム</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引数に応じて、残り</a:t>
                      </a:r>
                      <a:r>
                        <a:rPr kumimoji="1" lang="en-US" altLang="ja-JP" dirty="0" smtClean="0">
                          <a:latin typeface="メイリオ" panose="020B0604030504040204" pitchFamily="50" charset="-128"/>
                          <a:ea typeface="メイリオ" panose="020B0604030504040204" pitchFamily="50" charset="-128"/>
                        </a:rPr>
                        <a:t>3</a:t>
                      </a:r>
                      <a:r>
                        <a:rPr kumimoji="1" lang="ja-JP" altLang="en-US" dirty="0" smtClean="0">
                          <a:latin typeface="メイリオ" panose="020B0604030504040204" pitchFamily="50" charset="-128"/>
                          <a:ea typeface="メイリオ" panose="020B0604030504040204" pitchFamily="50" charset="-128"/>
                        </a:rPr>
                        <a:t>引数の計算方法</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最大値、中央値、最小値</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スコア</a:t>
                      </a:r>
                      <a:r>
                        <a:rPr kumimoji="1" lang="en-US" altLang="ja-JP" dirty="0" smtClean="0">
                          <a:latin typeface="メイリオ" panose="020B0604030504040204" pitchFamily="50" charset="-128"/>
                          <a:ea typeface="メイリオ" panose="020B0604030504040204" pitchFamily="50" charset="-128"/>
                        </a:rPr>
                        <a:t>(0~100</a:t>
                      </a:r>
                      <a:r>
                        <a:rPr kumimoji="1" lang="ja-JP" altLang="en-US" dirty="0" smtClean="0">
                          <a:latin typeface="メイリオ" panose="020B0604030504040204" pitchFamily="50" charset="-128"/>
                          <a:ea typeface="メイリオ" panose="020B0604030504040204" pitchFamily="50" charset="-128"/>
                        </a:rPr>
                        <a:t>点</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を入力し、条件に従って試験の結果を判定するプログラム</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3289332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838200" y="1425575"/>
            <a:ext cx="9086850" cy="2066925"/>
          </a:xfrm>
        </p:spPr>
        <p:txBody>
          <a:bodyPr/>
          <a:lstStyle/>
          <a:p>
            <a:r>
              <a:rPr lang="en-US" altLang="ja-JP" sz="2400" dirty="0" smtClean="0"/>
              <a:t>RQ1</a:t>
            </a:r>
            <a:r>
              <a:rPr lang="ja-JP" altLang="en-US" sz="2400" dirty="0" smtClean="0"/>
              <a:t>から、単純</a:t>
            </a:r>
            <a:r>
              <a:rPr lang="ja-JP" altLang="en-US" sz="2400" dirty="0"/>
              <a:t>な構造</a:t>
            </a:r>
            <a:r>
              <a:rPr lang="ja-JP" altLang="en-US" sz="2400" dirty="0" smtClean="0"/>
              <a:t>のプログラムのテストコードを</a:t>
            </a:r>
            <a:r>
              <a:rPr lang="ja-JP" altLang="en-US" sz="2400" dirty="0"/>
              <a:t>作成する</a:t>
            </a:r>
            <a:r>
              <a:rPr lang="ja-JP" altLang="en-US" sz="2400" dirty="0" smtClean="0"/>
              <a:t>場合、</a:t>
            </a:r>
            <a:r>
              <a:rPr lang="en-US" altLang="ja-JP" sz="2400" dirty="0" err="1" smtClean="0"/>
              <a:t>SuiteRec</a:t>
            </a:r>
            <a:r>
              <a:rPr lang="ja-JP" altLang="en-US" sz="2400" dirty="0"/>
              <a:t>の利用の有無で</a:t>
            </a:r>
            <a:r>
              <a:rPr lang="ja-JP" altLang="en-US" sz="2400" dirty="0" smtClean="0"/>
              <a:t>カバレッジに差</a:t>
            </a:r>
            <a:r>
              <a:rPr lang="ja-JP" altLang="en-US" sz="2400" dirty="0"/>
              <a:t>が</a:t>
            </a:r>
            <a:r>
              <a:rPr lang="ja-JP" altLang="en-US" sz="2400" dirty="0" smtClean="0"/>
              <a:t>ない</a:t>
            </a:r>
            <a:endParaRPr lang="en-US" altLang="ja-JP" sz="2400" dirty="0" smtClean="0"/>
          </a:p>
          <a:p>
            <a:endParaRPr kumimoji="1" lang="en-US" altLang="ja-JP" sz="2400" dirty="0"/>
          </a:p>
          <a:p>
            <a:r>
              <a:rPr lang="en-US" altLang="ja-JP" sz="2400" dirty="0"/>
              <a:t>RQ2</a:t>
            </a:r>
            <a:r>
              <a:rPr lang="ja-JP" altLang="en-US" sz="2400" dirty="0"/>
              <a:t>から、</a:t>
            </a:r>
            <a:r>
              <a:rPr lang="en-US" altLang="ja-JP" sz="2400" dirty="0" err="1"/>
              <a:t>SuiteRec</a:t>
            </a:r>
            <a:r>
              <a:rPr lang="ja-JP" altLang="en-US" sz="2400" dirty="0"/>
              <a:t>を利用せずにテストコード作成した方が、開発時間を節約</a:t>
            </a:r>
            <a:r>
              <a:rPr lang="ja-JP" altLang="en-US" sz="2400" dirty="0" smtClean="0"/>
              <a:t>できる</a:t>
            </a:r>
            <a:endParaRPr lang="en-US" altLang="ja-JP" sz="2400" dirty="0" smtClean="0"/>
          </a:p>
          <a:p>
            <a:endParaRPr kumimoji="1" lang="ja-JP" altLang="en-US" dirty="0"/>
          </a:p>
        </p:txBody>
      </p:sp>
      <p:sp>
        <p:nvSpPr>
          <p:cNvPr id="6" name="二等辺三角形 5"/>
          <p:cNvSpPr/>
          <p:nvPr/>
        </p:nvSpPr>
        <p:spPr>
          <a:xfrm rot="10800000">
            <a:off x="3628499" y="2222325"/>
            <a:ext cx="3506251" cy="29008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9166543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517525"/>
          </a:xfrm>
        </p:spPr>
        <p:txBody>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p:txBody>
      </p:sp>
      <p:graphicFrame>
        <p:nvGraphicFramePr>
          <p:cNvPr id="8" name="表 7"/>
          <p:cNvGraphicFramePr>
            <a:graphicFrameLocks noGrp="1"/>
          </p:cNvGraphicFramePr>
          <p:nvPr>
            <p:extLst/>
          </p:nvPr>
        </p:nvGraphicFramePr>
        <p:xfrm>
          <a:off x="437662" y="2412601"/>
          <a:ext cx="10878037" cy="3622674"/>
        </p:xfrm>
        <a:graphic>
          <a:graphicData uri="http://schemas.openxmlformats.org/drawingml/2006/table">
            <a:tbl>
              <a:tblPr firstRow="1" bandRow="1">
                <a:tableStyleId>{B301B821-A1FF-4177-AEE7-76D212191A09}</a:tableStyleId>
              </a:tblPr>
              <a:tblGrid>
                <a:gridCol w="794832">
                  <a:extLst>
                    <a:ext uri="{9D8B030D-6E8A-4147-A177-3AD203B41FA5}">
                      <a16:colId xmlns:a16="http://schemas.microsoft.com/office/drawing/2014/main" val="1740428667"/>
                    </a:ext>
                  </a:extLst>
                </a:gridCol>
                <a:gridCol w="6217246">
                  <a:extLst>
                    <a:ext uri="{9D8B030D-6E8A-4147-A177-3AD203B41FA5}">
                      <a16:colId xmlns:a16="http://schemas.microsoft.com/office/drawing/2014/main" val="1687100423"/>
                    </a:ext>
                  </a:extLst>
                </a:gridCol>
                <a:gridCol w="754194">
                  <a:extLst>
                    <a:ext uri="{9D8B030D-6E8A-4147-A177-3AD203B41FA5}">
                      <a16:colId xmlns:a16="http://schemas.microsoft.com/office/drawing/2014/main" val="1844552685"/>
                    </a:ext>
                  </a:extLst>
                </a:gridCol>
                <a:gridCol w="803279">
                  <a:extLst>
                    <a:ext uri="{9D8B030D-6E8A-4147-A177-3AD203B41FA5}">
                      <a16:colId xmlns:a16="http://schemas.microsoft.com/office/drawing/2014/main" val="3240693190"/>
                    </a:ext>
                  </a:extLst>
                </a:gridCol>
                <a:gridCol w="788264">
                  <a:extLst>
                    <a:ext uri="{9D8B030D-6E8A-4147-A177-3AD203B41FA5}">
                      <a16:colId xmlns:a16="http://schemas.microsoft.com/office/drawing/2014/main" val="510230951"/>
                    </a:ext>
                  </a:extLst>
                </a:gridCol>
                <a:gridCol w="788264">
                  <a:extLst>
                    <a:ext uri="{9D8B030D-6E8A-4147-A177-3AD203B41FA5}">
                      <a16:colId xmlns:a16="http://schemas.microsoft.com/office/drawing/2014/main" val="477527568"/>
                    </a:ext>
                  </a:extLst>
                </a:gridCol>
                <a:gridCol w="731958">
                  <a:extLst>
                    <a:ext uri="{9D8B030D-6E8A-4147-A177-3AD203B41FA5}">
                      <a16:colId xmlns:a16="http://schemas.microsoft.com/office/drawing/2014/main" val="125765567"/>
                    </a:ext>
                  </a:extLst>
                </a:gridCol>
              </a:tblGrid>
              <a:tr h="662946">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tc gridSpan="5">
                  <a:txBody>
                    <a:bodyPr/>
                    <a:lstStyle/>
                    <a:p>
                      <a:pPr algn="ctr"/>
                      <a:r>
                        <a:rPr kumimoji="1" lang="en-US" altLang="ja-JP" sz="2400" b="0" dirty="0" smtClean="0">
                          <a:latin typeface="メイリオ" panose="020B0604030504040204" pitchFamily="50" charset="-128"/>
                          <a:ea typeface="メイリオ" panose="020B0604030504040204" pitchFamily="50" charset="-128"/>
                        </a:rPr>
                        <a:t>5</a:t>
                      </a:r>
                      <a:r>
                        <a:rPr kumimoji="1" lang="ja-JP" altLang="en-US" sz="2400" b="0" dirty="0" smtClean="0">
                          <a:latin typeface="メイリオ" panose="020B0604030504040204" pitchFamily="50" charset="-128"/>
                          <a:ea typeface="メイリオ" panose="020B0604030504040204" pitchFamily="50" charset="-128"/>
                        </a:rPr>
                        <a:t>段階評価</a:t>
                      </a:r>
                      <a:endParaRPr kumimoji="1" lang="en-US" altLang="ja-JP" sz="2400" b="0" dirty="0" smtClean="0">
                        <a:latin typeface="メイリオ" panose="020B0604030504040204" pitchFamily="50" charset="-128"/>
                        <a:ea typeface="メイリオ" panose="020B0604030504040204" pitchFamily="50" charset="-128"/>
                      </a:endParaRPr>
                    </a:p>
                    <a:p>
                      <a:pPr algn="ctr"/>
                      <a:r>
                        <a:rPr kumimoji="1" lang="ja-JP" altLang="en-US" sz="1200" b="0" dirty="0" smtClean="0">
                          <a:latin typeface="メイリオ" panose="020B0604030504040204" pitchFamily="50" charset="-128"/>
                          <a:ea typeface="メイリオ" panose="020B0604030504040204" pitchFamily="50" charset="-128"/>
                        </a:rPr>
                        <a:t>強く反対・反対・どちらでもない・賛成・強く賛成</a:t>
                      </a:r>
                      <a:endParaRPr kumimoji="1" lang="ja-JP" altLang="en-US" sz="1200" b="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09479247"/>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791468934"/>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4919938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12213878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40227584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Q5</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2825683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Q6</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68109190"/>
                  </a:ext>
                </a:extLst>
              </a:tr>
            </a:tbl>
          </a:graphicData>
        </a:graphic>
      </p:graphicFrame>
    </p:spTree>
    <p:extLst>
      <p:ext uri="{BB962C8B-B14F-4D97-AF65-F5344CB8AC3E}">
        <p14:creationId xmlns:p14="http://schemas.microsoft.com/office/powerpoint/2010/main" val="25547738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研究内容</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buFont typeface="+mj-lt"/>
              <a:buAutoNum type="arabicPeriod"/>
            </a:pPr>
            <a:r>
              <a:rPr lang="ja-JP" altLang="en-US" b="1" dirty="0" smtClean="0"/>
              <a:t>テストスイート自動推薦手法</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1602858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本発表の概要</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b="1" dirty="0" smtClean="0"/>
              <a:t>問題</a:t>
            </a:r>
            <a:r>
              <a:rPr lang="en-US" altLang="ja-JP" b="1" dirty="0" smtClean="0"/>
              <a:t>: </a:t>
            </a:r>
            <a:r>
              <a:rPr lang="ja-JP" altLang="en-US" b="1" dirty="0" smtClean="0"/>
              <a:t>開発者のテストコード作成を支援</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30287887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336550" y="1387475"/>
            <a:ext cx="5880100" cy="1012825"/>
          </a:xfrm>
        </p:spPr>
        <p:style>
          <a:lnRef idx="2">
            <a:schemeClr val="dk1"/>
          </a:lnRef>
          <a:fillRef idx="1">
            <a:schemeClr val="lt1"/>
          </a:fillRef>
          <a:effectRef idx="0">
            <a:schemeClr val="dk1"/>
          </a:effectRef>
          <a:fontRef idx="minor">
            <a:schemeClr val="dk1"/>
          </a:fontRef>
        </p:style>
        <p:txBody>
          <a:bodyPr>
            <a:normAutofit lnSpcReduction="10000"/>
          </a:bodyPr>
          <a:lstStyle/>
          <a:p>
            <a:pPr marL="0" indent="0">
              <a:lnSpc>
                <a:spcPct val="100000"/>
              </a:lnSpc>
              <a:buNone/>
            </a:pPr>
            <a:r>
              <a:rPr lang="en-US" altLang="ja-JP" sz="2200" b="1" dirty="0" smtClean="0"/>
              <a:t>RQ1</a:t>
            </a:r>
            <a:r>
              <a:rPr lang="ja-JP" altLang="en-US" sz="2200" dirty="0" smtClean="0"/>
              <a:t>から、単純</a:t>
            </a:r>
            <a:r>
              <a:rPr lang="ja-JP" altLang="en-US" sz="2200" dirty="0"/>
              <a:t>な構造</a:t>
            </a:r>
            <a:r>
              <a:rPr lang="ja-JP" altLang="en-US" sz="2200" dirty="0" smtClean="0"/>
              <a:t>のプログラムのテストコードを</a:t>
            </a:r>
            <a:r>
              <a:rPr lang="ja-JP" altLang="en-US" sz="2200" dirty="0"/>
              <a:t>作成する</a:t>
            </a:r>
            <a:r>
              <a:rPr lang="ja-JP" altLang="en-US" sz="2200" dirty="0" smtClean="0"/>
              <a:t>場合、</a:t>
            </a:r>
            <a:r>
              <a:rPr lang="en-US" altLang="ja-JP" sz="2200" dirty="0" err="1" smtClean="0"/>
              <a:t>SuiteRec</a:t>
            </a:r>
            <a:r>
              <a:rPr lang="ja-JP" altLang="en-US" sz="2200" dirty="0"/>
              <a:t>の利用の有無で</a:t>
            </a:r>
            <a:r>
              <a:rPr lang="ja-JP" altLang="en-US" sz="2200" dirty="0" smtClean="0"/>
              <a:t>カバレッジに差</a:t>
            </a:r>
            <a:r>
              <a:rPr lang="ja-JP" altLang="en-US" sz="2200" dirty="0"/>
              <a:t>が</a:t>
            </a:r>
            <a:r>
              <a:rPr lang="ja-JP" altLang="en-US" sz="2200" dirty="0" smtClean="0"/>
              <a:t>ない</a:t>
            </a:r>
            <a:endParaRPr lang="en-US" altLang="ja-JP" sz="2200" dirty="0" smtClean="0"/>
          </a:p>
          <a:p>
            <a:endParaRPr kumimoji="1" lang="ja-JP" altLang="en-US" dirty="0"/>
          </a:p>
        </p:txBody>
      </p:sp>
      <p:sp>
        <p:nvSpPr>
          <p:cNvPr id="6" name="二等辺三角形 5"/>
          <p:cNvSpPr/>
          <p:nvPr/>
        </p:nvSpPr>
        <p:spPr>
          <a:xfrm rot="5400000">
            <a:off x="5644974" y="2324604"/>
            <a:ext cx="1663041" cy="252991"/>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
        <p:nvSpPr>
          <p:cNvPr id="5" name="コンテンツ プレースホルダー 2"/>
          <p:cNvSpPr txBox="1">
            <a:spLocks/>
          </p:cNvSpPr>
          <p:nvPr/>
        </p:nvSpPr>
        <p:spPr>
          <a:xfrm>
            <a:off x="336550" y="2663825"/>
            <a:ext cx="5880100" cy="79057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dk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dk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dk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9pPr>
          </a:lstStyle>
          <a:p>
            <a:pPr marL="0" indent="0">
              <a:buNone/>
            </a:pPr>
            <a:r>
              <a:rPr lang="en-US" altLang="ja-JP" sz="2200" b="1" dirty="0" smtClean="0"/>
              <a:t>RQ2</a:t>
            </a:r>
            <a:r>
              <a:rPr lang="ja-JP" altLang="en-US" sz="2200" dirty="0" smtClean="0"/>
              <a:t>から、</a:t>
            </a:r>
            <a:r>
              <a:rPr lang="en-US" altLang="ja-JP" sz="2200" dirty="0" err="1" smtClean="0"/>
              <a:t>SuiteRec</a:t>
            </a:r>
            <a:r>
              <a:rPr lang="ja-JP" altLang="en-US" sz="2200" dirty="0" smtClean="0"/>
              <a:t>を利用した場合、開発者はテストコード作成に多くの時間を費やす</a:t>
            </a:r>
            <a:endParaRPr lang="ja-JP" altLang="en-US" dirty="0"/>
          </a:p>
        </p:txBody>
      </p:sp>
      <p:sp>
        <p:nvSpPr>
          <p:cNvPr id="2" name="テキスト ボックス 1"/>
          <p:cNvSpPr txBox="1"/>
          <p:nvPr/>
        </p:nvSpPr>
        <p:spPr>
          <a:xfrm>
            <a:off x="6736339" y="2035600"/>
            <a:ext cx="5111750" cy="830997"/>
          </a:xfrm>
          <a:prstGeom prst="rect">
            <a:avLst/>
          </a:prstGeom>
          <a:noFill/>
        </p:spPr>
        <p:txBody>
          <a:bodyPr wrap="square" rtlCol="0">
            <a:spAutoFit/>
          </a:bodyP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を利用しない方が、</a:t>
            </a:r>
            <a:r>
              <a:rPr lang="en-US" altLang="ja-JP" sz="2400" dirty="0" smtClean="0">
                <a:latin typeface="メイリオ" panose="020B0604030504040204" pitchFamily="50" charset="-128"/>
                <a:ea typeface="メイリオ" panose="020B0604030504040204" pitchFamily="50" charset="-128"/>
              </a:rPr>
              <a:t/>
            </a:r>
            <a:br>
              <a:rPr lang="en-US" altLang="ja-JP" sz="2400" dirty="0" smtClean="0">
                <a:latin typeface="メイリオ" panose="020B0604030504040204" pitchFamily="50" charset="-128"/>
                <a:ea typeface="メイリオ" panose="020B0604030504040204" pitchFamily="50" charset="-128"/>
              </a:rPr>
            </a:br>
            <a:r>
              <a:rPr lang="ja-JP" altLang="en-US" sz="2400" dirty="0" smtClean="0">
                <a:latin typeface="メイリオ" panose="020B0604030504040204" pitchFamily="50" charset="-128"/>
                <a:ea typeface="メイリオ" panose="020B0604030504040204" pitchFamily="50" charset="-128"/>
              </a:rPr>
              <a:t>テストコード作成時間を節約できる</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7692074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pic>
        <p:nvPicPr>
          <p:cNvPr id="6" name="図 5"/>
          <p:cNvPicPr>
            <a:picLocks noChangeAspect="1"/>
          </p:cNvPicPr>
          <p:nvPr/>
        </p:nvPicPr>
        <p:blipFill rotWithShape="1">
          <a:blip r:embed="rId2"/>
          <a:srcRect l="53178" t="10202" r="37830" b="82938"/>
          <a:stretch/>
        </p:blipFill>
        <p:spPr>
          <a:xfrm>
            <a:off x="2787290" y="3324776"/>
            <a:ext cx="6297510" cy="2603543"/>
          </a:xfrm>
          <a:prstGeom prst="rect">
            <a:avLst/>
          </a:prstGeom>
        </p:spPr>
      </p:pic>
      <p:sp>
        <p:nvSpPr>
          <p:cNvPr id="7" name="角丸四角形吹き出し 6"/>
          <p:cNvSpPr/>
          <p:nvPr/>
        </p:nvSpPr>
        <p:spPr>
          <a:xfrm>
            <a:off x="8161355" y="2748312"/>
            <a:ext cx="3027849" cy="690095"/>
          </a:xfrm>
          <a:prstGeom prst="wedgeRoundRectCallout">
            <a:avLst>
              <a:gd name="adj1" fmla="val -81319"/>
              <a:gd name="adj2" fmla="val 44763"/>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8" name="角丸四角形吹き出し 7"/>
          <p:cNvSpPr/>
          <p:nvPr/>
        </p:nvSpPr>
        <p:spPr>
          <a:xfrm>
            <a:off x="1204313" y="2748312"/>
            <a:ext cx="2556013" cy="652249"/>
          </a:xfrm>
          <a:prstGeom prst="wedgeRoundRectCallout">
            <a:avLst>
              <a:gd name="adj1" fmla="val 90092"/>
              <a:gd name="adj2" fmla="val 52317"/>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9" name="正方形/長方形 8"/>
          <p:cNvSpPr/>
          <p:nvPr/>
        </p:nvSpPr>
        <p:spPr>
          <a:xfrm>
            <a:off x="2992544" y="4822505"/>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0" name="角丸四角形吹き出し 9"/>
          <p:cNvSpPr/>
          <p:nvPr/>
        </p:nvSpPr>
        <p:spPr>
          <a:xfrm>
            <a:off x="7904357" y="5598309"/>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636517"/>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3" y="2636517"/>
            <a:ext cx="445604" cy="445604"/>
          </a:xfrm>
          <a:prstGeom prst="rect">
            <a:avLst/>
          </a:prstGeom>
        </p:spPr>
      </p:pic>
      <p:sp>
        <p:nvSpPr>
          <p:cNvPr id="13" name="正方形/長方形 12"/>
          <p:cNvSpPr/>
          <p:nvPr/>
        </p:nvSpPr>
        <p:spPr>
          <a:xfrm>
            <a:off x="7626368" y="5580678"/>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5138" y="5519997"/>
            <a:ext cx="445604" cy="445604"/>
          </a:xfrm>
          <a:prstGeom prst="rect">
            <a:avLst/>
          </a:prstGeom>
        </p:spPr>
      </p:pic>
    </p:spTree>
    <p:extLst>
      <p:ext uri="{BB962C8B-B14F-4D97-AF65-F5344CB8AC3E}">
        <p14:creationId xmlns:p14="http://schemas.microsoft.com/office/powerpoint/2010/main" val="1104465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218120842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31987298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SuiteRec</a:t>
            </a:r>
            <a:r>
              <a:rPr lang="ja-JP" altLang="en-US" dirty="0" smtClean="0">
                <a:solidFill>
                  <a:schemeClr val="bg1"/>
                </a:solidFill>
              </a:rPr>
              <a:t>の</a:t>
            </a:r>
            <a:r>
              <a:rPr lang="ja-JP" altLang="en-US" dirty="0">
                <a:solidFill>
                  <a:schemeClr val="bg1"/>
                </a:solidFill>
              </a:rPr>
              <a:t>概要</a:t>
            </a:r>
            <a:endParaRPr kumimoji="1" lang="ja-JP" altLang="en-US" dirty="0">
              <a:solidFill>
                <a:schemeClr val="bg1"/>
              </a:solidFill>
            </a:endParaRPr>
          </a:p>
        </p:txBody>
      </p:sp>
      <p:pic>
        <p:nvPicPr>
          <p:cNvPr id="3" name="図 2"/>
          <p:cNvPicPr>
            <a:picLocks noChangeAspect="1"/>
          </p:cNvPicPr>
          <p:nvPr/>
        </p:nvPicPr>
        <p:blipFill>
          <a:blip r:embed="rId3"/>
          <a:stretch>
            <a:fillRect/>
          </a:stretch>
        </p:blipFill>
        <p:spPr>
          <a:xfrm>
            <a:off x="391720" y="1195295"/>
            <a:ext cx="11064862" cy="5593593"/>
          </a:xfrm>
          <a:prstGeom prst="rect">
            <a:avLst/>
          </a:prstGeom>
        </p:spPr>
      </p:pic>
    </p:spTree>
    <p:extLst>
      <p:ext uri="{BB962C8B-B14F-4D97-AF65-F5344CB8AC3E}">
        <p14:creationId xmlns:p14="http://schemas.microsoft.com/office/powerpoint/2010/main" val="258859282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163222185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670373" y="4386829"/>
            <a:ext cx="8851248"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テストコードの保守作業に悪影響を与える指標としてテストスメルが注目されている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36285446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729618" y="4488024"/>
            <a:ext cx="8878948"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始</a:t>
            </a:r>
            <a:r>
              <a:rPr lang="ja-JP" altLang="en-US" sz="2800" dirty="0" smtClean="0">
                <a:latin typeface="メイリオ" panose="020B0604030504040204" pitchFamily="50" charset="-128"/>
                <a:ea typeface="メイリオ" panose="020B0604030504040204" pitchFamily="50" charset="-128"/>
              </a:rPr>
              <a:t>めから</a:t>
            </a:r>
            <a:r>
              <a:rPr lang="ja-JP" altLang="en-US" sz="2800" dirty="0">
                <a:latin typeface="メイリオ" panose="020B0604030504040204" pitchFamily="50" charset="-128"/>
                <a:ea typeface="メイリオ" panose="020B0604030504040204" pitchFamily="50" charset="-128"/>
              </a:rPr>
              <a:t>理解しやすく良質なテストコードを作成する必要が</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7760587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00798745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509008" y="4386829"/>
            <a:ext cx="9173977"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はじめから理解しやすく良質なテストコードを作成する必要がある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01140980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r>
              <a:rPr lang="ja-JP" altLang="en-US" sz="2800" dirty="0" err="1" smtClean="0"/>
              <a:t>ので</a:t>
            </a:r>
            <a:r>
              <a:rPr lang="ja-JP" altLang="en-US" sz="2800" dirty="0"/>
              <a:t>開発者は理解</a:t>
            </a:r>
            <a:r>
              <a:rPr lang="ja-JP" altLang="en-US" sz="2800" dirty="0" smtClean="0"/>
              <a:t>しにくい</a:t>
            </a:r>
            <a:endParaRPr lang="en-US" altLang="ja-JP" sz="2800" dirty="0"/>
          </a:p>
          <a:p>
            <a:pPr lvl="1"/>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1840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a:solidFill>
                  <a:schemeClr val="tx2"/>
                </a:solidFill>
              </a:rPr>
              <a:t>[2] S.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p>
        </p:txBody>
      </p:sp>
      <p:sp>
        <p:nvSpPr>
          <p:cNvPr id="6" name="フローチャート: 組合せ 5"/>
          <p:cNvSpPr/>
          <p:nvPr/>
        </p:nvSpPr>
        <p:spPr>
          <a:xfrm>
            <a:off x="4132189" y="3608370"/>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395411" y="4386829"/>
            <a:ext cx="9401175"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テスト失敗の原因がテストコードの問題なの</a:t>
            </a:r>
            <a:r>
              <a:rPr lang="ja-JP" altLang="en-US" sz="2800" dirty="0" smtClean="0">
                <a:latin typeface="メイリオ" panose="020B0604030504040204" pitchFamily="50" charset="-128"/>
                <a:ea typeface="メイリオ" panose="020B0604030504040204" pitchFamily="50" charset="-128"/>
              </a:rPr>
              <a:t>か、テスト</a:t>
            </a:r>
            <a:r>
              <a:rPr lang="ja-JP" altLang="en-US" sz="2800" dirty="0">
                <a:latin typeface="メイリオ" panose="020B0604030504040204" pitchFamily="50" charset="-128"/>
                <a:ea typeface="メイリオ" panose="020B0604030504040204" pitchFamily="50" charset="-128"/>
              </a:rPr>
              <a:t>対象のコードによるものなのか判断が</a:t>
            </a:r>
            <a:r>
              <a:rPr lang="ja-JP" altLang="en-US" sz="2800" dirty="0" smtClean="0">
                <a:latin typeface="メイリオ" panose="020B0604030504040204" pitchFamily="50" charset="-128"/>
                <a:ea typeface="メイリオ" panose="020B0604030504040204" pitchFamily="50" charset="-128"/>
              </a:rPr>
              <a:t>難しい</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8654274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14438230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44512970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98889252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383371" cy="1320110"/>
          </a:xfrm>
        </p:spPr>
        <p:txBody>
          <a:bodyPr>
            <a:normAutofit/>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は、自動生成されたテストクラスの内、</a:t>
            </a:r>
            <a:r>
              <a:rPr lang="en-US" altLang="ja-JP" dirty="0" smtClean="0"/>
              <a:t>83%</a:t>
            </a:r>
            <a:r>
              <a:rPr lang="ja-JP" altLang="en-US" dirty="0" smtClean="0"/>
              <a:t>が少なくとも</a:t>
            </a:r>
            <a:r>
              <a:rPr lang="en-US" altLang="ja-JP" dirty="0" smtClean="0"/>
              <a:t>1</a:t>
            </a:r>
            <a:r>
              <a:rPr lang="ja-JP" altLang="en-US" dirty="0" err="1" smtClean="0"/>
              <a:t>つの</a:t>
            </a:r>
            <a:r>
              <a:rPr lang="ja-JP" altLang="en-US" dirty="0" smtClean="0"/>
              <a:t>テストスメルを含んでいたと報告した</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6476"/>
              <a:gd name="adj2" fmla="val 6579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7415157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Step1:</a:t>
            </a:r>
            <a:r>
              <a:rPr lang="en-US" altLang="ja-JP" dirty="0">
                <a:solidFill>
                  <a:schemeClr val="bg1"/>
                </a:solidFill>
              </a:rPr>
              <a:t> </a:t>
            </a:r>
            <a:r>
              <a:rPr lang="ja-JP" altLang="en-US" dirty="0">
                <a:solidFill>
                  <a:schemeClr val="bg1"/>
                </a:solidFill>
              </a:rPr>
              <a:t>類似コード片の検出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42214"/>
            <a:ext cx="10515600" cy="1712778"/>
          </a:xfrm>
        </p:spPr>
        <p:txBody>
          <a:bodyPr>
            <a:normAutofit/>
          </a:bodyPr>
          <a:lstStyle/>
          <a:p>
            <a:r>
              <a:rPr lang="ja-JP" altLang="en-US" dirty="0" smtClean="0"/>
              <a:t>類似コード検出ツール</a:t>
            </a:r>
            <a:r>
              <a:rPr lang="en-US" altLang="ja-JP" dirty="0" smtClean="0"/>
              <a:t>: NiCad[5]</a:t>
            </a:r>
          </a:p>
          <a:p>
            <a:pPr lvl="1"/>
            <a:r>
              <a:rPr lang="ja-JP" altLang="en-US" dirty="0"/>
              <a:t>ソースコードのレイアウトを変換</a:t>
            </a:r>
            <a:r>
              <a:rPr lang="ja-JP" altLang="en-US" dirty="0" smtClean="0"/>
              <a:t>させ</a:t>
            </a:r>
            <a:r>
              <a:rPr lang="ja-JP" altLang="en-US" dirty="0"/>
              <a:t>、</a:t>
            </a:r>
            <a:r>
              <a:rPr lang="ja-JP" altLang="en-US" dirty="0" smtClean="0"/>
              <a:t>行</a:t>
            </a:r>
            <a:r>
              <a:rPr lang="ja-JP" altLang="en-US" dirty="0"/>
              <a:t>単位でソースコードを比較する</a:t>
            </a:r>
            <a:r>
              <a:rPr lang="ja-JP" altLang="en-US" dirty="0" smtClean="0"/>
              <a:t>こと</a:t>
            </a:r>
            <a:r>
              <a:rPr lang="ja-JP" altLang="en-US" dirty="0"/>
              <a:t>で</a:t>
            </a:r>
            <a:r>
              <a:rPr lang="ja-JP" altLang="en-US" dirty="0" smtClean="0"/>
              <a:t>類似コード片を検出</a:t>
            </a:r>
            <a:endParaRPr lang="en-US" altLang="ja-JP" dirty="0" smtClean="0"/>
          </a:p>
          <a:p>
            <a:pPr lvl="1"/>
            <a:r>
              <a:rPr lang="ja-JP" altLang="en-US" dirty="0" smtClean="0"/>
              <a:t>高精度・高再現率で類似コード片を検出可能</a:t>
            </a:r>
            <a:endParaRPr lang="ja-JP" altLang="en-US" dirty="0"/>
          </a:p>
          <a:p>
            <a:pPr lvl="1"/>
            <a:endParaRPr kumimoji="1" lang="ja-JP" altLang="en-US" dirty="0"/>
          </a:p>
        </p:txBody>
      </p:sp>
      <p:sp>
        <p:nvSpPr>
          <p:cNvPr id="5" name="正方形/長方形 4"/>
          <p:cNvSpPr/>
          <p:nvPr/>
        </p:nvSpPr>
        <p:spPr>
          <a:xfrm>
            <a:off x="995840" y="3179241"/>
            <a:ext cx="4639416" cy="218521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700" dirty="0">
                <a:latin typeface="Consolas" panose="020B0609020204030204" pitchFamily="49" charset="0"/>
              </a:rPr>
              <a:t>public </a:t>
            </a:r>
            <a:r>
              <a:rPr lang="en-US" altLang="ja-JP" sz="1700" dirty="0" err="1">
                <a:latin typeface="Consolas" panose="020B0609020204030204" pitchFamily="49" charset="0"/>
              </a:rPr>
              <a:t>int</a:t>
            </a:r>
            <a:r>
              <a:rPr lang="en-US" altLang="ja-JP" sz="1700" dirty="0">
                <a:latin typeface="Consolas" panose="020B0609020204030204" pitchFamily="49" charset="0"/>
              </a:rPr>
              <a:t> </a:t>
            </a:r>
            <a:r>
              <a:rPr lang="en-US" altLang="ja-JP" sz="1700"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sz="1700" dirty="0">
                <a:latin typeface="Consolas" panose="020B0609020204030204" pitchFamily="49" charset="0"/>
              </a:rPr>
              <a:t>(</a:t>
            </a:r>
            <a:r>
              <a:rPr lang="en-US" altLang="ja-JP" sz="1700" dirty="0" err="1">
                <a:latin typeface="Consolas" panose="020B0609020204030204" pitchFamily="49" charset="0"/>
              </a:rPr>
              <a:t>int</a:t>
            </a:r>
            <a:r>
              <a:rPr lang="en-US" altLang="ja-JP" sz="1700" dirty="0">
                <a:latin typeface="Consolas" panose="020B0609020204030204" pitchFamily="49" charset="0"/>
              </a:rPr>
              <a:t> </a:t>
            </a:r>
            <a:r>
              <a:rPr lang="en-US" altLang="ja-JP" sz="1700"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sz="1700"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sz="1700" dirty="0" smtClean="0">
                <a:latin typeface="Consolas" panose="020B0609020204030204" pitchFamily="49" charset="0"/>
              </a:rPr>
              <a:t>){</a:t>
            </a:r>
            <a:endParaRPr lang="en-US" altLang="ja-JP" sz="1700" dirty="0">
              <a:latin typeface="Consolas" panose="020B0609020204030204" pitchFamily="49" charset="0"/>
            </a:endParaRPr>
          </a:p>
          <a:p>
            <a:r>
              <a:rPr lang="en-US" altLang="ja-JP" sz="1700" dirty="0">
                <a:latin typeface="Consolas" panose="020B0609020204030204" pitchFamily="49" charset="0"/>
              </a:rPr>
              <a:t>    </a:t>
            </a:r>
            <a:r>
              <a:rPr lang="en-US" altLang="ja-JP" sz="1700" dirty="0" err="1">
                <a:latin typeface="Consolas" panose="020B0609020204030204" pitchFamily="49" charset="0"/>
              </a:rPr>
              <a:t>int</a:t>
            </a:r>
            <a:r>
              <a:rPr lang="en-US" altLang="ja-JP" sz="1700" dirty="0">
                <a:latin typeface="Consolas" panose="020B0609020204030204" pitchFamily="49" charset="0"/>
              </a:rPr>
              <a:t> </a:t>
            </a:r>
            <a:r>
              <a:rPr lang="en-US" altLang="ja-JP" sz="1700"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sz="1700" dirty="0">
                <a:latin typeface="Consolas" panose="020B0609020204030204" pitchFamily="49" charset="0"/>
              </a:rPr>
              <a:t> = 0;</a:t>
            </a:r>
          </a:p>
          <a:p>
            <a:r>
              <a:rPr lang="en-US" altLang="ja-JP" sz="1700" dirty="0" smtClean="0">
                <a:latin typeface="Consolas" panose="020B0609020204030204" pitchFamily="49" charset="0"/>
              </a:rPr>
              <a:t>    </a:t>
            </a:r>
          </a:p>
          <a:p>
            <a:r>
              <a:rPr lang="en-US" altLang="ja-JP" sz="1700" dirty="0">
                <a:latin typeface="Consolas" panose="020B0609020204030204" pitchFamily="49" charset="0"/>
              </a:rPr>
              <a:t>    </a:t>
            </a:r>
            <a:r>
              <a:rPr lang="en-US" altLang="ja-JP" sz="1700" dirty="0" smtClean="0">
                <a:latin typeface="Consolas" panose="020B0609020204030204" pitchFamily="49" charset="0"/>
              </a:rPr>
              <a:t>for(</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a:latin typeface="Consolas" panose="020B0609020204030204" pitchFamily="49" charset="0"/>
              </a:rPr>
              <a:t>i</a:t>
            </a:r>
            <a:r>
              <a:rPr lang="en-US" altLang="ja-JP" sz="1700" dirty="0">
                <a:latin typeface="Consolas" panose="020B0609020204030204" pitchFamily="49" charset="0"/>
              </a:rPr>
              <a:t>=0;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&lt;</a:t>
            </a:r>
            <a:r>
              <a:rPr lang="en-US" altLang="ja-JP" sz="1700" dirty="0" err="1" smtClean="0">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sz="1700" dirty="0">
                <a:latin typeface="Consolas" panose="020B0609020204030204" pitchFamily="49" charset="0"/>
              </a:rPr>
              <a:t>; </a:t>
            </a:r>
            <a:r>
              <a:rPr lang="en-US" altLang="ja-JP" sz="1700" dirty="0" err="1">
                <a:latin typeface="Consolas" panose="020B0609020204030204" pitchFamily="49" charset="0"/>
              </a:rPr>
              <a:t>i</a:t>
            </a:r>
            <a:r>
              <a:rPr lang="en-US" altLang="ja-JP" sz="1700" dirty="0" smtClean="0">
                <a:latin typeface="Consolas" panose="020B0609020204030204" pitchFamily="49" charset="0"/>
              </a:rPr>
              <a:t>++){</a:t>
            </a:r>
            <a:endParaRPr lang="en-US" altLang="ja-JP" sz="1700" dirty="0">
              <a:latin typeface="Consolas" panose="020B0609020204030204" pitchFamily="49" charset="0"/>
            </a:endParaRPr>
          </a:p>
          <a:p>
            <a:r>
              <a:rPr lang="en-US" altLang="ja-JP" sz="1700" dirty="0">
                <a:latin typeface="Consolas" panose="020B0609020204030204" pitchFamily="49" charset="0"/>
              </a:rPr>
              <a:t>        </a:t>
            </a:r>
            <a:r>
              <a:rPr lang="en-US" altLang="ja-JP" sz="1700"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sz="1700"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sz="1700"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sz="1700"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sz="1700" dirty="0">
                <a:latin typeface="Consolas" panose="020B0609020204030204" pitchFamily="49" charset="0"/>
              </a:rPr>
              <a:t>;</a:t>
            </a:r>
          </a:p>
          <a:p>
            <a:r>
              <a:rPr lang="en-US" altLang="ja-JP" sz="1700" dirty="0">
                <a:latin typeface="Consolas" panose="020B0609020204030204" pitchFamily="49" charset="0"/>
              </a:rPr>
              <a:t>    </a:t>
            </a:r>
            <a:r>
              <a:rPr lang="en-US" altLang="ja-JP" sz="1700" dirty="0" smtClean="0">
                <a:latin typeface="Consolas" panose="020B0609020204030204" pitchFamily="49" charset="0"/>
              </a:rPr>
              <a:t>}</a:t>
            </a:r>
            <a:endParaRPr lang="en-US" altLang="ja-JP" sz="1700" dirty="0">
              <a:latin typeface="Consolas" panose="020B0609020204030204" pitchFamily="49" charset="0"/>
            </a:endParaRPr>
          </a:p>
          <a:p>
            <a:r>
              <a:rPr lang="en-US" altLang="ja-JP" sz="1700" dirty="0">
                <a:latin typeface="Consolas" panose="020B0609020204030204" pitchFamily="49" charset="0"/>
              </a:rPr>
              <a:t>    return </a:t>
            </a:r>
            <a:r>
              <a:rPr lang="en-US" altLang="ja-JP" sz="1700"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sz="1700" dirty="0" smtClean="0">
                <a:latin typeface="Consolas" panose="020B0609020204030204" pitchFamily="49" charset="0"/>
              </a:rPr>
              <a:t>;</a:t>
            </a:r>
            <a:endParaRPr lang="en-US" altLang="ja-JP" sz="1700" dirty="0">
              <a:latin typeface="Consolas" panose="020B0609020204030204" pitchFamily="49" charset="0"/>
            </a:endParaRPr>
          </a:p>
          <a:p>
            <a:r>
              <a:rPr lang="en-US" altLang="ja-JP" sz="1700" dirty="0">
                <a:latin typeface="Consolas" panose="020B0609020204030204" pitchFamily="49" charset="0"/>
              </a:rPr>
              <a:t>}</a:t>
            </a:r>
          </a:p>
        </p:txBody>
      </p:sp>
      <p:sp>
        <p:nvSpPr>
          <p:cNvPr id="6" name="正方形/長方形 5"/>
          <p:cNvSpPr/>
          <p:nvPr/>
        </p:nvSpPr>
        <p:spPr>
          <a:xfrm>
            <a:off x="6201356" y="3179241"/>
            <a:ext cx="4585374" cy="218521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700" dirty="0" smtClean="0">
                <a:latin typeface="Consolas" panose="020B0609020204030204" pitchFamily="49" charset="0"/>
              </a:rPr>
              <a:t>public </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sz="1700" dirty="0" smtClean="0">
                <a:latin typeface="Consolas" panose="020B0609020204030204" pitchFamily="49" charset="0"/>
              </a:rPr>
              <a:t>(</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...cost){</a:t>
            </a:r>
          </a:p>
          <a:p>
            <a:r>
              <a:rPr lang="ja-JP" altLang="en-US" sz="1700" dirty="0" smtClean="0">
                <a:latin typeface="Consolas" panose="020B0609020204030204" pitchFamily="49" charset="0"/>
              </a:rPr>
              <a:t>    </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ja-JP" altLang="en-US" sz="1700" dirty="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sz="1700" dirty="0" smtClean="0">
                <a:latin typeface="Consolas" panose="020B0609020204030204" pitchFamily="49" charset="0"/>
              </a:rPr>
              <a:t>= 0;</a:t>
            </a:r>
          </a:p>
          <a:p>
            <a:r>
              <a:rPr lang="en-US" altLang="ja-JP" sz="1700" dirty="0">
                <a:latin typeface="Consolas" panose="020B0609020204030204" pitchFamily="49" charset="0"/>
              </a:rPr>
              <a:t> </a:t>
            </a:r>
            <a:r>
              <a:rPr lang="en-US" altLang="ja-JP" sz="1700" dirty="0" smtClean="0">
                <a:latin typeface="Consolas" panose="020B0609020204030204" pitchFamily="49" charset="0"/>
              </a:rPr>
              <a: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sz="1700"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sz="1700"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sz="1700"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ja-JP" altLang="en-US" sz="1700" dirty="0" smtClean="0">
                <a:latin typeface="Consolas" panose="020B0609020204030204" pitchFamily="49" charset="0"/>
              </a:rPr>
              <a:t>　　</a:t>
            </a:r>
            <a:r>
              <a:rPr lang="en-US" altLang="ja-JP" sz="1700" dirty="0" smtClean="0">
                <a:latin typeface="Consolas" panose="020B0609020204030204" pitchFamily="49" charset="0"/>
              </a:rPr>
              <a:t>for(</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=0;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 &lt;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a:t>
            </a:r>
          </a:p>
          <a:p>
            <a:r>
              <a:rPr lang="en-US" altLang="ja-JP" sz="1700" dirty="0">
                <a:latin typeface="Consolas" panose="020B0609020204030204" pitchFamily="49" charset="0"/>
              </a:rPr>
              <a:t> </a:t>
            </a:r>
            <a:r>
              <a:rPr lang="en-US" altLang="ja-JP" sz="1700" dirty="0" smtClean="0">
                <a:latin typeface="Consolas" panose="020B0609020204030204" pitchFamily="49" charset="0"/>
              </a:rPr>
              <a:t>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sz="1700"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sz="1700"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sz="1700" dirty="0" smtClean="0">
                <a:latin typeface="Consolas" panose="020B0609020204030204" pitchFamily="49" charset="0"/>
              </a:rPr>
              <a:t>;</a:t>
            </a:r>
          </a:p>
          <a:p>
            <a:r>
              <a:rPr lang="en-US" altLang="ja-JP" sz="1700" dirty="0">
                <a:latin typeface="Consolas" panose="020B0609020204030204" pitchFamily="49" charset="0"/>
              </a:rPr>
              <a:t> </a:t>
            </a:r>
            <a:r>
              <a:rPr lang="en-US" altLang="ja-JP" sz="1700" dirty="0" smtClean="0">
                <a:latin typeface="Consolas" panose="020B0609020204030204" pitchFamily="49" charset="0"/>
              </a:rPr>
              <a:t>   }</a:t>
            </a:r>
          </a:p>
          <a:p>
            <a:r>
              <a:rPr lang="en-US" altLang="ja-JP" sz="1700" dirty="0">
                <a:latin typeface="Consolas" panose="020B0609020204030204" pitchFamily="49" charset="0"/>
              </a:rPr>
              <a:t> </a:t>
            </a:r>
            <a:r>
              <a:rPr lang="en-US" altLang="ja-JP" sz="1700" dirty="0" smtClean="0">
                <a:latin typeface="Consolas" panose="020B0609020204030204" pitchFamily="49" charset="0"/>
              </a:rPr>
              <a:t>   return </a:t>
            </a:r>
            <a:r>
              <a:rPr lang="en-US" altLang="ja-JP" sz="1700"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sz="1700" dirty="0" smtClean="0">
                <a:latin typeface="Consolas" panose="020B0609020204030204" pitchFamily="49" charset="0"/>
              </a:rPr>
              <a:t>;</a:t>
            </a:r>
          </a:p>
          <a:p>
            <a:r>
              <a:rPr lang="en-US" altLang="ja-JP" sz="1700" dirty="0" smtClean="0">
                <a:latin typeface="Consolas" panose="020B0609020204030204" pitchFamily="49" charset="0"/>
              </a:rPr>
              <a:t>}</a:t>
            </a:r>
            <a:endParaRPr lang="en-US" altLang="ja-JP" sz="1700" dirty="0">
              <a:latin typeface="Consolas" panose="020B0609020204030204" pitchFamily="49" charset="0"/>
            </a:endParaRPr>
          </a:p>
        </p:txBody>
      </p:sp>
      <p:sp>
        <p:nvSpPr>
          <p:cNvPr id="7" name="テキスト ボックス 6"/>
          <p:cNvSpPr txBox="1"/>
          <p:nvPr/>
        </p:nvSpPr>
        <p:spPr>
          <a:xfrm>
            <a:off x="2175723" y="5398032"/>
            <a:ext cx="2279650" cy="400110"/>
          </a:xfrm>
          <a:prstGeom prst="rect">
            <a:avLst/>
          </a:prstGeom>
          <a:noFill/>
        </p:spPr>
        <p:txBody>
          <a:bodyPr wrap="square" rtlCol="0">
            <a:spAutoFit/>
          </a:bodyPr>
          <a:lstStyle/>
          <a:p>
            <a:pPr algn="ctr"/>
            <a:r>
              <a:rPr lang="ja-JP" altLang="en-US" sz="2000" dirty="0" smtClean="0">
                <a:latin typeface="メイリオ" panose="020B0604030504040204" pitchFamily="50" charset="-128"/>
                <a:ea typeface="メイリオ" panose="020B0604030504040204" pitchFamily="50" charset="-128"/>
              </a:rPr>
              <a:t>入力コード</a:t>
            </a:r>
            <a:r>
              <a:rPr lang="ja-JP" altLang="en-US" sz="2000" dirty="0">
                <a:latin typeface="メイリオ" panose="020B0604030504040204" pitchFamily="50" charset="-128"/>
                <a:ea typeface="メイリオ" panose="020B0604030504040204" pitchFamily="50" charset="-128"/>
              </a:rPr>
              <a:t>片</a:t>
            </a:r>
            <a:endParaRPr kumimoji="1" lang="ja-JP" altLang="en-US" sz="20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354218" y="5398032"/>
            <a:ext cx="2279650"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endParaRPr kumimoji="1" lang="ja-JP" altLang="en-US" sz="20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548650" y="3755553"/>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
        <p:nvSpPr>
          <p:cNvPr id="10" name="Rectangle 4"/>
          <p:cNvSpPr>
            <a:spLocks noChangeArrowheads="1"/>
          </p:cNvSpPr>
          <p:nvPr/>
        </p:nvSpPr>
        <p:spPr bwMode="auto">
          <a:xfrm>
            <a:off x="1361431" y="6203267"/>
            <a:ext cx="9824743"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a:t>
            </a:r>
            <a:r>
              <a:rPr lang="en-US" altLang="ja-JP" sz="1200" dirty="0" err="1" smtClean="0">
                <a:solidFill>
                  <a:schemeClr val="tx2"/>
                </a:solidFill>
              </a:rPr>
              <a:t>Chanchal</a:t>
            </a:r>
            <a:r>
              <a:rPr lang="en-US" altLang="ja-JP" sz="1200" dirty="0">
                <a:solidFill>
                  <a:schemeClr val="tx2"/>
                </a:solidFill>
              </a:rPr>
              <a:t>, K. R. and James, R. C.: NICAD: Accurate Detection of Near-Miss Intentional Clones Using Flexible Pretty-Printing and Code Normalization, Proc. of ICPC 2008, pp. 172–181 (2008).</a:t>
            </a:r>
          </a:p>
        </p:txBody>
      </p:sp>
    </p:spTree>
    <p:extLst>
      <p:ext uri="{BB962C8B-B14F-4D97-AF65-F5344CB8AC3E}">
        <p14:creationId xmlns:p14="http://schemas.microsoft.com/office/powerpoint/2010/main" val="4253918377"/>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RQ1. </a:t>
            </a:r>
            <a:r>
              <a:rPr lang="en-US" altLang="ja-JP" dirty="0" err="1"/>
              <a:t>SuiteRec</a:t>
            </a:r>
            <a:r>
              <a:rPr lang="ja-JP" altLang="en-US" dirty="0"/>
              <a:t>は、高いカバレッジを持つ</a:t>
            </a:r>
            <a:br>
              <a:rPr lang="ja-JP" altLang="en-US" dirty="0"/>
            </a:br>
            <a:r>
              <a:rPr lang="ja-JP" altLang="en-US" dirty="0" smtClean="0"/>
              <a:t>        テストコード</a:t>
            </a:r>
            <a:r>
              <a:rPr lang="ja-JP" altLang="en-US" dirty="0"/>
              <a:t>の作成を支援できるか？</a:t>
            </a:r>
            <a:endParaRPr kumimoji="1" lang="ja-JP" altLang="en-US" dirty="0"/>
          </a:p>
        </p:txBody>
      </p:sp>
      <p:graphicFrame>
        <p:nvGraphicFramePr>
          <p:cNvPr id="4" name="コンテンツ プレースホルダー 9"/>
          <p:cNvGraphicFramePr>
            <a:graphicFrameLocks/>
          </p:cNvGraphicFramePr>
          <p:nvPr>
            <p:extLst/>
          </p:nvPr>
        </p:nvGraphicFramePr>
        <p:xfrm>
          <a:off x="6139321" y="1734230"/>
          <a:ext cx="4921200" cy="3040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nvPr>
        </p:nvGraphicFramePr>
        <p:xfrm>
          <a:off x="996779" y="1734231"/>
          <a:ext cx="5073771" cy="3040741"/>
        </p:xfrm>
        <a:graphic>
          <a:graphicData uri="http://schemas.openxmlformats.org/drawingml/2006/chart">
            <c:chart xmlns:c="http://schemas.openxmlformats.org/drawingml/2006/chart" xmlns:r="http://schemas.openxmlformats.org/officeDocument/2006/relationships" r:id="rId4"/>
          </a:graphicData>
        </a:graphic>
      </p:graphicFrame>
      <p:sp>
        <p:nvSpPr>
          <p:cNvPr id="6" name="正方形/長方形 5">
            <a:extLst>
              <a:ext uri="{FF2B5EF4-FFF2-40B4-BE49-F238E27FC236}">
                <a16:creationId xmlns:a16="http://schemas.microsoft.com/office/drawing/2014/main" id="{6AC3A437-2595-FF4C-A6C9-E07DCFC518E1}"/>
              </a:ext>
            </a:extLst>
          </p:cNvPr>
          <p:cNvSpPr/>
          <p:nvPr/>
        </p:nvSpPr>
        <p:spPr>
          <a:xfrm>
            <a:off x="5240341"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C41124F-0734-F44C-85F6-A310A9D32F4C}"/>
              </a:ext>
            </a:extLst>
          </p:cNvPr>
          <p:cNvSpPr txBox="1"/>
          <p:nvPr/>
        </p:nvSpPr>
        <p:spPr>
          <a:xfrm>
            <a:off x="5385483"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8" name="正方形/長方形 7">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0" name="角丸四角形 9"/>
          <p:cNvSpPr/>
          <p:nvPr/>
        </p:nvSpPr>
        <p:spPr>
          <a:xfrm>
            <a:off x="1428921" y="5285996"/>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条件分岐が多いプログラムのテストコードを作成する際カバレッジ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a:latin typeface="メイリオ" panose="020B0604030504040204" pitchFamily="50" charset="-128"/>
                <a:ea typeface="メイリオ" panose="020B0604030504040204" pitchFamily="50" charset="-128"/>
              </a:rPr>
              <a:t>の</a:t>
            </a:r>
            <a:r>
              <a:rPr lang="ja-JP" altLang="en-US" sz="2800" dirty="0" smtClean="0">
                <a:latin typeface="メイリオ" panose="020B0604030504040204" pitchFamily="50" charset="-128"/>
                <a:ea typeface="メイリオ" panose="020B0604030504040204" pitchFamily="50" charset="-128"/>
              </a:rPr>
              <a:t>向上に役立つ可能性がある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1298251"/>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nvPr>
            </p:nvGraphicFramePr>
            <p:xfrm>
              <a:off x="953477" y="1263535"/>
              <a:ext cx="5384729" cy="3786447"/>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953477" y="1263535"/>
                <a:ext cx="5384729" cy="3786447"/>
              </a:xfrm>
              <a:prstGeom prst="rect">
                <a:avLst/>
              </a:prstGeom>
            </p:spPr>
          </p:pic>
        </mc:Fallback>
      </mc:AlternateContent>
      <p:sp>
        <p:nvSpPr>
          <p:cNvPr id="5" name="角丸四角形 4"/>
          <p:cNvSpPr/>
          <p:nvPr/>
        </p:nvSpPr>
        <p:spPr>
          <a:xfrm>
            <a:off x="1374775" y="5375025"/>
            <a:ext cx="9617075"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推薦されたコードの理解</a:t>
            </a:r>
            <a:r>
              <a:rPr lang="ja-JP" altLang="en-US" sz="2800" dirty="0">
                <a:latin typeface="メイリオ" panose="020B0604030504040204" pitchFamily="50" charset="-128"/>
                <a:ea typeface="メイリオ" panose="020B0604030504040204" pitchFamily="50" charset="-128"/>
              </a:rPr>
              <a:t>と</a:t>
            </a:r>
            <a:r>
              <a:rPr lang="ja-JP" altLang="en-US" sz="2800" dirty="0" smtClean="0">
                <a:latin typeface="メイリオ" panose="020B0604030504040204" pitchFamily="50" charset="-128"/>
                <a:ea typeface="メイリオ" panose="020B0604030504040204" pitchFamily="50" charset="-128"/>
              </a:rPr>
              <a:t>編集が必要なので、開発者は</a:t>
            </a:r>
            <a:r>
              <a:rPr lang="en-US" altLang="ja-JP" sz="2800" dirty="0" smtClean="0">
                <a:latin typeface="メイリオ" panose="020B0604030504040204" pitchFamily="50" charset="-128"/>
                <a:ea typeface="メイリオ" panose="020B0604030504040204" pitchFamily="50" charset="-128"/>
              </a:rPr>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テストコード作成により多くの時間を費やす可能性がある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34581"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a:t>
            </a:r>
            <a:r>
              <a:rPr lang="ja-JP" altLang="en-US" sz="2000" dirty="0" smtClean="0">
                <a:latin typeface="メイリオ" panose="020B0604030504040204" pitchFamily="50" charset="-128"/>
                <a:ea typeface="メイリオ" panose="020B0604030504040204" pitchFamily="50" charset="-128"/>
              </a:rPr>
              <a:t>被験</a:t>
            </a:r>
            <a:r>
              <a:rPr kumimoji="1" lang="ja-JP" altLang="en-US" sz="2000" dirty="0" smtClean="0">
                <a:latin typeface="メイリオ" panose="020B0604030504040204" pitchFamily="50" charset="-128"/>
                <a:ea typeface="メイリオ" panose="020B0604030504040204" pitchFamily="50" charset="-128"/>
              </a:rPr>
              <a:t>者は無駄なテストを作成するのに時間を費やした可能性がある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103451" y="49964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248593" y="48797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203251" y="49964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4348393" y="48797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121156908"/>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RQ3. </a:t>
            </a:r>
            <a:r>
              <a:rPr lang="en-US" altLang="ja-JP" dirty="0" err="1"/>
              <a:t>SuiteRec</a:t>
            </a:r>
            <a:r>
              <a:rPr lang="ja-JP" altLang="en-US" dirty="0"/>
              <a:t>は、テストスメルの数が</a:t>
            </a:r>
            <a:r>
              <a:rPr lang="ja-JP" altLang="en-US" dirty="0" smtClean="0"/>
              <a:t>少ない</a:t>
            </a:r>
            <a:r>
              <a:rPr lang="en-US" altLang="ja-JP" dirty="0" smtClean="0"/>
              <a:t/>
            </a:r>
            <a:br>
              <a:rPr lang="en-US" altLang="ja-JP" dirty="0" smtClean="0"/>
            </a:br>
            <a:r>
              <a:rPr lang="en-US" altLang="ja-JP" dirty="0" smtClean="0"/>
              <a:t>        </a:t>
            </a:r>
            <a:r>
              <a:rPr lang="ja-JP" altLang="en-US" dirty="0" smtClean="0"/>
              <a:t>テストコード</a:t>
            </a:r>
            <a:r>
              <a:rPr lang="ja-JP" altLang="en-US" dirty="0"/>
              <a:t>の作成を支援できるか？</a:t>
            </a:r>
            <a:endParaRPr kumimoji="1" lang="ja-JP" altLang="en-US" dirty="0"/>
          </a:p>
        </p:txBody>
      </p:sp>
      <p:graphicFrame>
        <p:nvGraphicFramePr>
          <p:cNvPr id="4" name="コンテンツ プレースホルダー 5"/>
          <p:cNvGraphicFramePr>
            <a:graphicFrameLocks noGrp="1"/>
          </p:cNvGraphicFramePr>
          <p:nvPr>
            <p:ph idx="1"/>
            <p:extLst/>
          </p:nvPr>
        </p:nvGraphicFramePr>
        <p:xfrm>
          <a:off x="838200" y="1690689"/>
          <a:ext cx="4956628" cy="3296472"/>
        </p:xfrm>
        <a:graphic>
          <a:graphicData uri="http://schemas.openxmlformats.org/drawingml/2006/chart">
            <c:chart xmlns:c="http://schemas.openxmlformats.org/drawingml/2006/chart" xmlns:r="http://schemas.openxmlformats.org/officeDocument/2006/relationships" r:id="rId3"/>
          </a:graphicData>
        </a:graphic>
      </p:graphicFrame>
      <p:sp>
        <p:nvSpPr>
          <p:cNvPr id="5" name="テキスト ボックス 4"/>
          <p:cNvSpPr txBox="1"/>
          <p:nvPr/>
        </p:nvSpPr>
        <p:spPr>
          <a:xfrm>
            <a:off x="5811305" y="2215540"/>
            <a:ext cx="5628158" cy="224676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すべての</a:t>
            </a:r>
            <a:r>
              <a:rPr lang="ja-JP" altLang="en-US" sz="2000" dirty="0">
                <a:latin typeface="メイリオ" panose="020B0604030504040204" pitchFamily="50" charset="-128"/>
                <a:ea typeface="メイリオ" panose="020B0604030504040204" pitchFamily="50" charset="-128"/>
              </a:rPr>
              <a:t>タスク</a:t>
            </a:r>
            <a:r>
              <a:rPr kumimoji="1" lang="ja-JP" altLang="en-US" sz="2000" dirty="0" smtClean="0">
                <a:latin typeface="メイリオ" panose="020B0604030504040204" pitchFamily="50" charset="-128"/>
                <a:ea typeface="メイリオ" panose="020B0604030504040204" pitchFamily="50" charset="-128"/>
              </a:rPr>
              <a:t>において</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p:txBody>
      </p:sp>
      <p:sp>
        <p:nvSpPr>
          <p:cNvPr id="6" name="角丸四角形 5"/>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開発者は、推薦される高品質のテストコードを参考にすることで品質の高いテストコードを作成できる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264957577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4607918"/>
          </a:xfrm>
        </p:spPr>
        <p:txBody>
          <a:bodyPr>
            <a:normAutofit/>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marL="0" indent="0">
              <a:buClr>
                <a:schemeClr val="tx2"/>
              </a:buClr>
              <a:buNone/>
            </a:pPr>
            <a:r>
              <a:rPr lang="en-US" altLang="ja-JP" sz="2400" dirty="0" smtClean="0"/>
              <a:t>※5</a:t>
            </a:r>
            <a:r>
              <a:rPr lang="ja-JP" altLang="en-US" sz="2400" dirty="0" smtClean="0"/>
              <a:t>段階評価</a:t>
            </a:r>
            <a:r>
              <a:rPr lang="en-US" altLang="ja-JP" sz="2400" dirty="0" smtClean="0"/>
              <a:t>: </a:t>
            </a:r>
            <a:r>
              <a:rPr lang="ja-JP" altLang="en-US" sz="2400" dirty="0" smtClean="0"/>
              <a:t>強く</a:t>
            </a:r>
            <a:r>
              <a:rPr lang="ja-JP" altLang="en-US" sz="2400" dirty="0"/>
              <a:t>反対・反対・どちらでもない・賛成・強く賛成</a:t>
            </a:r>
          </a:p>
          <a:p>
            <a:pPr>
              <a:buClr>
                <a:schemeClr val="tx2"/>
              </a:buClr>
            </a:pPr>
            <a:endParaRPr lang="en-US" altLang="ja-JP" dirty="0" smtClean="0"/>
          </a:p>
        </p:txBody>
      </p:sp>
      <p:graphicFrame>
        <p:nvGraphicFramePr>
          <p:cNvPr id="2" name="表 1"/>
          <p:cNvGraphicFramePr>
            <a:graphicFrameLocks noGrp="1"/>
          </p:cNvGraphicFramePr>
          <p:nvPr>
            <p:extLst/>
          </p:nvPr>
        </p:nvGraphicFramePr>
        <p:xfrm>
          <a:off x="838199" y="2341094"/>
          <a:ext cx="10220570" cy="3200400"/>
        </p:xfrm>
        <a:graphic>
          <a:graphicData uri="http://schemas.openxmlformats.org/drawingml/2006/table">
            <a:tbl>
              <a:tblPr firstRow="1" bandRow="1">
                <a:tableStyleId>{5C22544A-7EE6-4342-B048-85BDC9FD1C3A}</a:tableStyleId>
              </a:tblPr>
              <a:tblGrid>
                <a:gridCol w="1118159">
                  <a:extLst>
                    <a:ext uri="{9D8B030D-6E8A-4147-A177-3AD203B41FA5}">
                      <a16:colId xmlns:a16="http://schemas.microsoft.com/office/drawing/2014/main" val="3142001767"/>
                    </a:ext>
                  </a:extLst>
                </a:gridCol>
                <a:gridCol w="9102411">
                  <a:extLst>
                    <a:ext uri="{9D8B030D-6E8A-4147-A177-3AD203B41FA5}">
                      <a16:colId xmlns:a16="http://schemas.microsoft.com/office/drawing/2014/main" val="1791989154"/>
                    </a:ext>
                  </a:extLst>
                </a:gridCol>
              </a:tblGrid>
              <a:tr h="370840">
                <a:tc>
                  <a:txBody>
                    <a:bodyPr/>
                    <a:lstStyle/>
                    <a:p>
                      <a:pPr algn="ct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95718902"/>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53067411"/>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79087759"/>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609240134"/>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41572313"/>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79976850"/>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923903448"/>
                  </a:ext>
                </a:extLst>
              </a:tr>
            </a:tbl>
          </a:graphicData>
        </a:graphic>
      </p:graphicFrame>
    </p:spTree>
    <p:extLst>
      <p:ext uri="{BB962C8B-B14F-4D97-AF65-F5344CB8AC3E}">
        <p14:creationId xmlns:p14="http://schemas.microsoft.com/office/powerpoint/2010/main" val="177199374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523768"/>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a:t>
            </a:r>
            <a:endParaRPr kumimoji="1"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08868466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まとめ・今後の課題</a:t>
            </a:r>
            <a:endParaRPr kumimoji="1" lang="ja-JP" altLang="en-US" dirty="0"/>
          </a:p>
        </p:txBody>
      </p:sp>
      <p:sp>
        <p:nvSpPr>
          <p:cNvPr id="6" name="コンテンツ プレースホルダー 2"/>
          <p:cNvSpPr>
            <a:spLocks noGrp="1"/>
          </p:cNvSpPr>
          <p:nvPr>
            <p:ph idx="1"/>
          </p:nvPr>
        </p:nvSpPr>
        <p:spPr>
          <a:xfrm>
            <a:off x="838200" y="1518443"/>
            <a:ext cx="10182225" cy="4603751"/>
          </a:xfrm>
        </p:spPr>
        <p:txBody>
          <a:bodyPr>
            <a:normAutofit/>
          </a:bodyPr>
          <a:lstStyle/>
          <a:p>
            <a:pPr marL="228600" lvl="1">
              <a:spcBef>
                <a:spcPts val="1000"/>
              </a:spcBef>
            </a:pPr>
            <a:r>
              <a:rPr lang="ja-JP" altLang="en-US" sz="2800" b="1" dirty="0" smtClean="0"/>
              <a:t>まとめ</a:t>
            </a:r>
            <a:endParaRPr lang="en-US" altLang="ja-JP" sz="2800" b="1" dirty="0" smtClean="0"/>
          </a:p>
          <a:p>
            <a:pPr marL="685800" lvl="2">
              <a:spcBef>
                <a:spcPts val="1000"/>
              </a:spcBef>
            </a:pPr>
            <a:r>
              <a:rPr lang="ja-JP" altLang="en-US" sz="2400" dirty="0" smtClean="0"/>
              <a:t>類似コード検出技術を用いて、既存の高品質のテストコードを推薦するツールを提案</a:t>
            </a:r>
            <a:endParaRPr lang="en-US" altLang="ja-JP" sz="2400" dirty="0" smtClean="0"/>
          </a:p>
          <a:p>
            <a:pPr marL="685800" lvl="2">
              <a:spcBef>
                <a:spcPts val="1000"/>
              </a:spcBef>
            </a:pPr>
            <a:r>
              <a:rPr lang="ja-JP" altLang="en-US" sz="2400" dirty="0" smtClean="0"/>
              <a:t>被験者実験により提案ツールの有用性を確認</a:t>
            </a:r>
            <a:endParaRPr lang="en-US" altLang="ja-JP" sz="2400" dirty="0" smtClean="0"/>
          </a:p>
          <a:p>
            <a:pPr marL="228600" lvl="1">
              <a:spcBef>
                <a:spcPts val="1000"/>
              </a:spcBef>
            </a:pPr>
            <a:endParaRPr lang="en-US" altLang="ja-JP" sz="100" dirty="0"/>
          </a:p>
          <a:p>
            <a:pPr marL="228600" lvl="1">
              <a:spcBef>
                <a:spcPts val="1000"/>
              </a:spcBef>
            </a:pPr>
            <a:r>
              <a:rPr lang="ja-JP" altLang="en-US" sz="2800" b="1" dirty="0" smtClean="0"/>
              <a:t>今後の課題</a:t>
            </a:r>
            <a:endParaRPr lang="en-US" altLang="ja-JP" sz="2800" b="1"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ようにツールを拡張する</a:t>
            </a:r>
            <a:endParaRPr lang="en-US" altLang="ja-JP" sz="2400" dirty="0" smtClean="0"/>
          </a:p>
          <a:p>
            <a:endParaRPr kumimoji="1" lang="ja-JP" altLang="en-US" dirty="0"/>
          </a:p>
        </p:txBody>
      </p:sp>
    </p:spTree>
    <p:extLst>
      <p:ext uri="{BB962C8B-B14F-4D97-AF65-F5344CB8AC3E}">
        <p14:creationId xmlns:p14="http://schemas.microsoft.com/office/powerpoint/2010/main" val="803037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790456" y="1390141"/>
            <a:ext cx="10515600" cy="2070813"/>
          </a:xfrm>
        </p:spPr>
        <p:txBody>
          <a:bodyPr>
            <a:normAutofit/>
          </a:bodyPr>
          <a:lstStyle/>
          <a:p>
            <a:r>
              <a:rPr lang="ja-JP" altLang="en-US" dirty="0" smtClean="0"/>
              <a:t>テストコードと対象コード</a:t>
            </a:r>
            <a:r>
              <a:rPr lang="ja-JP" altLang="en-US" dirty="0"/>
              <a:t>の</a:t>
            </a:r>
            <a:r>
              <a:rPr lang="ja-JP" altLang="en-US" dirty="0" smtClean="0"/>
              <a:t>対応付け</a:t>
            </a:r>
            <a:endParaRPr lang="en-US" altLang="ja-JP" dirty="0" smtClean="0"/>
          </a:p>
          <a:p>
            <a:pPr marL="914400" lvl="1" indent="-457200">
              <a:buFont typeface="+mj-lt"/>
              <a:buAutoNum type="arabicPeriod"/>
            </a:pPr>
            <a:r>
              <a:rPr lang="ja-JP" altLang="en-US" sz="2200" dirty="0" smtClean="0"/>
              <a:t>命名規則によるテストクラスと対象クラスの対応付け</a:t>
            </a:r>
            <a:endParaRPr lang="en-US" altLang="ja-JP" sz="2200" dirty="0" smtClean="0"/>
          </a:p>
          <a:p>
            <a:pPr marL="914400" lvl="1" indent="-457200">
              <a:buFont typeface="+mj-lt"/>
              <a:buAutoNum type="arabicPeriod"/>
            </a:pPr>
            <a:r>
              <a:rPr lang="ja-JP" altLang="en-US" sz="2200" dirty="0" smtClean="0"/>
              <a:t>テストコード内のメソッド呼び出しを確認</a:t>
            </a:r>
            <a:endParaRPr lang="en-US" altLang="ja-JP" sz="2200" dirty="0" smtClean="0"/>
          </a:p>
          <a:p>
            <a:pPr marL="914400" lvl="1" indent="-457200">
              <a:buFont typeface="+mj-lt"/>
              <a:buAutoNum type="arabicPeriod"/>
            </a:pPr>
            <a:r>
              <a:rPr lang="ja-JP" altLang="en-US" sz="2200" dirty="0" smtClean="0"/>
              <a:t>メソッド名の比較によるテストメソッドと対象メソッドの対応付け</a:t>
            </a:r>
            <a:endParaRPr lang="en-US" altLang="ja-JP" sz="2200" dirty="0" smtClean="0"/>
          </a:p>
        </p:txBody>
      </p:sp>
      <p:sp>
        <p:nvSpPr>
          <p:cNvPr id="5" name="テキスト ボックス 4"/>
          <p:cNvSpPr txBox="1"/>
          <p:nvPr/>
        </p:nvSpPr>
        <p:spPr>
          <a:xfrm>
            <a:off x="1298998" y="5923716"/>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7669335" y="592371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958568" y="3568987"/>
            <a:ext cx="4686022"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600" dirty="0" smtClean="0">
                <a:latin typeface="Consolas" panose="020B0609020204030204" pitchFamily="49" charset="0"/>
              </a:rPr>
              <a:t>public </a:t>
            </a:r>
            <a:r>
              <a:rPr lang="en-US" altLang="ja-JP" sz="1600" dirty="0" err="1" smtClean="0">
                <a:latin typeface="Consolas" panose="020B0609020204030204" pitchFamily="49" charset="0"/>
              </a:rPr>
              <a:t>int</a:t>
            </a:r>
            <a:r>
              <a:rPr lang="en-US" altLang="ja-JP" sz="1600" dirty="0" smtClean="0">
                <a:latin typeface="Consolas" panose="020B0609020204030204" pitchFamily="49" charset="0"/>
              </a:rPr>
              <a:t> </a:t>
            </a:r>
            <a:r>
              <a:rPr lang="en-US" altLang="ja-JP" sz="16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600" dirty="0" smtClean="0">
                <a:latin typeface="Consolas" panose="020B0609020204030204" pitchFamily="49" charset="0"/>
              </a:rPr>
              <a:t>(</a:t>
            </a:r>
            <a:r>
              <a:rPr lang="en-US" altLang="ja-JP" sz="1600" dirty="0" err="1" smtClean="0">
                <a:latin typeface="Consolas" panose="020B0609020204030204" pitchFamily="49" charset="0"/>
              </a:rPr>
              <a:t>int</a:t>
            </a:r>
            <a:r>
              <a:rPr lang="en-US" altLang="ja-JP" sz="1600" dirty="0" smtClean="0">
                <a:latin typeface="Consolas" panose="020B0609020204030204" pitchFamily="49" charset="0"/>
              </a:rPr>
              <a:t> ...cost){</a:t>
            </a:r>
          </a:p>
          <a:p>
            <a:r>
              <a:rPr lang="ja-JP" altLang="en-US" sz="1600" dirty="0" smtClean="0">
                <a:latin typeface="Consolas" panose="020B0609020204030204" pitchFamily="49" charset="0"/>
              </a:rPr>
              <a:t>    </a:t>
            </a:r>
            <a:r>
              <a:rPr lang="en-US" altLang="ja-JP" sz="1600" dirty="0" err="1" smtClean="0">
                <a:latin typeface="Consolas" panose="020B0609020204030204" pitchFamily="49" charset="0"/>
              </a:rPr>
              <a:t>int</a:t>
            </a:r>
            <a:r>
              <a:rPr lang="en-US" altLang="ja-JP" sz="1600" dirty="0" smtClean="0">
                <a:latin typeface="Consolas" panose="020B0609020204030204" pitchFamily="49" charset="0"/>
              </a:rPr>
              <a:t> </a:t>
            </a:r>
            <a:r>
              <a:rPr lang="en-US" altLang="ja-JP" sz="1600" dirty="0" err="1" smtClean="0">
                <a:latin typeface="Consolas" panose="020B0609020204030204" pitchFamily="49" charset="0"/>
              </a:rPr>
              <a:t>totalcost</a:t>
            </a:r>
            <a:r>
              <a:rPr lang="en-US" altLang="ja-JP" sz="1600" dirty="0" smtClean="0">
                <a:latin typeface="Consolas" panose="020B0609020204030204" pitchFamily="49" charset="0"/>
              </a:rPr>
              <a:t>= 0;</a:t>
            </a:r>
          </a:p>
          <a:p>
            <a:endParaRPr lang="en-US" altLang="ja-JP" sz="1600" dirty="0" smtClean="0">
              <a:latin typeface="Consolas" panose="020B0609020204030204" pitchFamily="49" charset="0"/>
            </a:endParaRPr>
          </a:p>
          <a:p>
            <a:r>
              <a:rPr lang="ja-JP" altLang="en-US" sz="1600" dirty="0" smtClean="0">
                <a:latin typeface="Consolas" panose="020B0609020204030204" pitchFamily="49" charset="0"/>
              </a:rPr>
              <a:t>    </a:t>
            </a:r>
            <a:r>
              <a:rPr lang="en-US" altLang="ja-JP" sz="1600" dirty="0" smtClean="0">
                <a:latin typeface="Consolas" panose="020B0609020204030204" pitchFamily="49" charset="0"/>
              </a:rPr>
              <a:t>for(</a:t>
            </a:r>
            <a:r>
              <a:rPr lang="en-US" altLang="ja-JP" sz="1600" dirty="0" err="1" smtClean="0">
                <a:latin typeface="Consolas" panose="020B0609020204030204" pitchFamily="49" charset="0"/>
              </a:rPr>
              <a:t>int</a:t>
            </a:r>
            <a:r>
              <a:rPr lang="en-US" altLang="ja-JP" sz="1600" dirty="0" smtClean="0">
                <a:latin typeface="Consolas" panose="020B0609020204030204" pitchFamily="49" charset="0"/>
              </a:rPr>
              <a:t> </a:t>
            </a:r>
            <a:r>
              <a:rPr lang="en-US" altLang="ja-JP" sz="1600" dirty="0" err="1" smtClean="0">
                <a:latin typeface="Consolas" panose="020B0609020204030204" pitchFamily="49" charset="0"/>
              </a:rPr>
              <a:t>i</a:t>
            </a:r>
            <a:r>
              <a:rPr lang="en-US" altLang="ja-JP" sz="1600" dirty="0" smtClean="0">
                <a:latin typeface="Consolas" panose="020B0609020204030204" pitchFamily="49" charset="0"/>
              </a:rPr>
              <a:t>=0; </a:t>
            </a:r>
            <a:r>
              <a:rPr lang="en-US" altLang="ja-JP" sz="1600" dirty="0" err="1" smtClean="0">
                <a:latin typeface="Consolas" panose="020B0609020204030204" pitchFamily="49" charset="0"/>
              </a:rPr>
              <a:t>i</a:t>
            </a:r>
            <a:r>
              <a:rPr lang="en-US" altLang="ja-JP" sz="1600" dirty="0" smtClean="0">
                <a:latin typeface="Consolas" panose="020B0609020204030204" pitchFamily="49" charset="0"/>
              </a:rPr>
              <a:t> &lt; </a:t>
            </a:r>
            <a:r>
              <a:rPr lang="en-US" altLang="ja-JP" sz="1600" dirty="0" err="1" smtClean="0">
                <a:latin typeface="Consolas" panose="020B0609020204030204" pitchFamily="49" charset="0"/>
              </a:rPr>
              <a:t>cost.length</a:t>
            </a:r>
            <a:r>
              <a:rPr lang="en-US" altLang="ja-JP" sz="1600" dirty="0" smtClean="0">
                <a:latin typeface="Consolas" panose="020B0609020204030204" pitchFamily="49" charset="0"/>
              </a:rPr>
              <a:t>; </a:t>
            </a:r>
            <a:r>
              <a:rPr lang="en-US" altLang="ja-JP" sz="1600" dirty="0" err="1" smtClean="0">
                <a:latin typeface="Consolas" panose="020B0609020204030204" pitchFamily="49" charset="0"/>
              </a:rPr>
              <a:t>i</a:t>
            </a:r>
            <a:r>
              <a:rPr lang="en-US" altLang="ja-JP" sz="1600" dirty="0" smtClean="0">
                <a:latin typeface="Consolas" panose="020B0609020204030204" pitchFamily="49" charset="0"/>
              </a:rPr>
              <a:t>++){</a:t>
            </a:r>
          </a:p>
          <a:p>
            <a:r>
              <a:rPr lang="en-US" altLang="ja-JP" sz="1600" dirty="0">
                <a:latin typeface="Consolas" panose="020B0609020204030204" pitchFamily="49" charset="0"/>
              </a:rPr>
              <a:t> </a:t>
            </a:r>
            <a:r>
              <a:rPr lang="en-US" altLang="ja-JP" sz="1600" dirty="0" smtClean="0">
                <a:latin typeface="Consolas" panose="020B0609020204030204" pitchFamily="49" charset="0"/>
              </a:rPr>
              <a:t>       </a:t>
            </a:r>
            <a:r>
              <a:rPr lang="en-US" altLang="ja-JP" sz="1600" dirty="0" err="1" smtClean="0">
                <a:latin typeface="Consolas" panose="020B0609020204030204" pitchFamily="49" charset="0"/>
              </a:rPr>
              <a:t>totalcost</a:t>
            </a:r>
            <a:r>
              <a:rPr lang="en-US" altLang="ja-JP" sz="1600" dirty="0" smtClean="0">
                <a:latin typeface="Consolas" panose="020B0609020204030204" pitchFamily="49" charset="0"/>
              </a:rPr>
              <a:t> += cost[</a:t>
            </a:r>
            <a:r>
              <a:rPr lang="en-US" altLang="ja-JP" sz="1600" dirty="0" err="1" smtClean="0">
                <a:latin typeface="Consolas" panose="020B0609020204030204" pitchFamily="49" charset="0"/>
              </a:rPr>
              <a:t>i</a:t>
            </a:r>
            <a:r>
              <a:rPr lang="en-US" altLang="ja-JP" sz="1600" dirty="0" smtClean="0">
                <a:latin typeface="Consolas" panose="020B0609020204030204" pitchFamily="49" charset="0"/>
              </a:rPr>
              <a:t>];</a:t>
            </a:r>
          </a:p>
          <a:p>
            <a:r>
              <a:rPr lang="en-US" altLang="ja-JP" sz="1600" dirty="0">
                <a:latin typeface="Consolas" panose="020B0609020204030204" pitchFamily="49" charset="0"/>
              </a:rPr>
              <a:t> </a:t>
            </a:r>
            <a:r>
              <a:rPr lang="en-US" altLang="ja-JP" sz="1600" dirty="0" smtClean="0">
                <a:latin typeface="Consolas" panose="020B0609020204030204" pitchFamily="49" charset="0"/>
              </a:rPr>
              <a:t>   }</a:t>
            </a:r>
          </a:p>
          <a:p>
            <a:endParaRPr lang="en-US" altLang="ja-JP" sz="1600" dirty="0" smtClean="0">
              <a:latin typeface="Consolas" panose="020B0609020204030204" pitchFamily="49" charset="0"/>
            </a:endParaRPr>
          </a:p>
          <a:p>
            <a:r>
              <a:rPr lang="en-US" altLang="ja-JP" sz="1600" dirty="0">
                <a:latin typeface="Consolas" panose="020B0609020204030204" pitchFamily="49" charset="0"/>
              </a:rPr>
              <a:t> </a:t>
            </a:r>
            <a:r>
              <a:rPr lang="en-US" altLang="ja-JP" sz="1600" dirty="0" smtClean="0">
                <a:latin typeface="Consolas" panose="020B0609020204030204" pitchFamily="49" charset="0"/>
              </a:rPr>
              <a:t>   return </a:t>
            </a:r>
            <a:r>
              <a:rPr lang="en-US" altLang="ja-JP" sz="1600" dirty="0" err="1" smtClean="0">
                <a:latin typeface="Consolas" panose="020B0609020204030204" pitchFamily="49" charset="0"/>
              </a:rPr>
              <a:t>totalcost</a:t>
            </a:r>
            <a:r>
              <a:rPr lang="en-US" altLang="ja-JP" sz="1600" dirty="0" smtClean="0">
                <a:latin typeface="Consolas" panose="020B0609020204030204" pitchFamily="49" charset="0"/>
              </a:rPr>
              <a:t>;</a:t>
            </a:r>
          </a:p>
          <a:p>
            <a:r>
              <a:rPr lang="en-US" altLang="ja-JP" sz="1600" dirty="0" smtClean="0">
                <a:latin typeface="Consolas" panose="020B0609020204030204" pitchFamily="49" charset="0"/>
              </a:rPr>
              <a:t>}</a:t>
            </a:r>
          </a:p>
        </p:txBody>
      </p:sp>
      <p:sp>
        <p:nvSpPr>
          <p:cNvPr id="8" name="正方形/長方形 7"/>
          <p:cNvSpPr/>
          <p:nvPr/>
        </p:nvSpPr>
        <p:spPr>
          <a:xfrm>
            <a:off x="5967215" y="3565603"/>
            <a:ext cx="531263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600" b="0" dirty="0" smtClean="0">
                <a:effectLst/>
                <a:latin typeface="Consolas" panose="020B0609020204030204" pitchFamily="49" charset="0"/>
              </a:rPr>
              <a:t>@Test</a:t>
            </a:r>
          </a:p>
          <a:p>
            <a:r>
              <a:rPr lang="en-US" altLang="ja-JP" sz="1600" b="0" dirty="0" smtClean="0">
                <a:effectLst/>
                <a:latin typeface="Consolas" panose="020B0609020204030204" pitchFamily="49" charset="0"/>
              </a:rPr>
              <a:t>public void </a:t>
            </a:r>
            <a:r>
              <a:rPr lang="en-US" altLang="ja-JP" sz="16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sz="1600" b="0" dirty="0" smtClean="0">
                <a:effectLst/>
                <a:latin typeface="Consolas" panose="020B0609020204030204" pitchFamily="49" charset="0"/>
              </a:rPr>
              <a:t>() throws </a:t>
            </a:r>
            <a:r>
              <a:rPr lang="en-US" altLang="ja-JP" sz="1600" b="0" dirty="0" err="1" smtClean="0">
                <a:effectLst/>
                <a:latin typeface="Consolas" panose="020B0609020204030204" pitchFamily="49" charset="0"/>
              </a:rPr>
              <a:t>Throwable</a:t>
            </a:r>
            <a:r>
              <a:rPr lang="en-US" altLang="ja-JP" sz="1600" b="0" dirty="0" smtClean="0">
                <a:effectLst/>
                <a:latin typeface="Consolas" panose="020B0609020204030204" pitchFamily="49" charset="0"/>
              </a:rPr>
              <a:t>{</a:t>
            </a:r>
          </a:p>
          <a:p>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CalcPrice</a:t>
            </a:r>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sut</a:t>
            </a:r>
            <a:r>
              <a:rPr lang="en-US" altLang="ja-JP" sz="1600" b="0" dirty="0" smtClean="0">
                <a:effectLst/>
                <a:latin typeface="Consolas" panose="020B0609020204030204" pitchFamily="49" charset="0"/>
              </a:rPr>
              <a:t> = new </a:t>
            </a:r>
            <a:r>
              <a:rPr lang="en-US" altLang="ja-JP" sz="1600" b="0" dirty="0" err="1" smtClean="0">
                <a:effectLst/>
                <a:latin typeface="Consolas" panose="020B0609020204030204" pitchFamily="49" charset="0"/>
              </a:rPr>
              <a:t>CalcPrice</a:t>
            </a:r>
            <a:r>
              <a:rPr lang="en-US" altLang="ja-JP" sz="1600" b="0" dirty="0" smtClean="0">
                <a:effectLst/>
                <a:latin typeface="Consolas" panose="020B0609020204030204" pitchFamily="49" charset="0"/>
              </a:rPr>
              <a:t>();</a:t>
            </a:r>
          </a:p>
          <a:p>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int</a:t>
            </a:r>
            <a:r>
              <a:rPr lang="en-US" altLang="ja-JP" sz="1600" b="0" dirty="0" smtClean="0">
                <a:effectLst/>
                <a:latin typeface="Consolas" panose="020B0609020204030204" pitchFamily="49" charset="0"/>
              </a:rPr>
              <a:t>[] item1 = new </a:t>
            </a:r>
            <a:r>
              <a:rPr lang="en-US" altLang="ja-JP" sz="1600" b="0" dirty="0" err="1" smtClean="0">
                <a:effectLst/>
                <a:latin typeface="Consolas" panose="020B0609020204030204" pitchFamily="49" charset="0"/>
              </a:rPr>
              <a:t>int</a:t>
            </a:r>
            <a:r>
              <a:rPr lang="en-US" altLang="ja-JP" sz="1600" b="0" dirty="0" smtClean="0">
                <a:effectLst/>
                <a:latin typeface="Consolas" panose="020B0609020204030204" pitchFamily="49" charset="0"/>
              </a:rPr>
              <a:t>[0];</a:t>
            </a:r>
          </a:p>
          <a:p>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int</a:t>
            </a:r>
            <a:r>
              <a:rPr lang="en-US" altLang="ja-JP" sz="1600" b="0" dirty="0" smtClean="0">
                <a:effectLst/>
                <a:latin typeface="Consolas" panose="020B0609020204030204" pitchFamily="49" charset="0"/>
              </a:rPr>
              <a:t>[] item2 = new </a:t>
            </a:r>
            <a:r>
              <a:rPr lang="en-US" altLang="ja-JP" sz="1600" b="0" dirty="0" err="1" smtClean="0">
                <a:effectLst/>
                <a:latin typeface="Consolas" panose="020B0609020204030204" pitchFamily="49" charset="0"/>
              </a:rPr>
              <a:t>int</a:t>
            </a:r>
            <a:r>
              <a:rPr lang="en-US" altLang="ja-JP" sz="1600" b="0" dirty="0" smtClean="0">
                <a:effectLst/>
                <a:latin typeface="Consolas" panose="020B0609020204030204" pitchFamily="49" charset="0"/>
              </a:rPr>
              <a:t>[100];</a:t>
            </a:r>
          </a:p>
          <a:p>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assertEquals</a:t>
            </a:r>
            <a:r>
              <a:rPr lang="en-US" altLang="ja-JP" sz="1600" b="0" dirty="0" smtClean="0">
                <a:effectLst/>
                <a:latin typeface="Consolas" panose="020B0609020204030204" pitchFamily="49" charset="0"/>
              </a:rPr>
              <a:t>(0, </a:t>
            </a:r>
            <a:r>
              <a:rPr lang="en-US" altLang="ja-JP" sz="1600" dirty="0" err="1">
                <a:latin typeface="Consolas" panose="020B0609020204030204" pitchFamily="49" charset="0"/>
              </a:rPr>
              <a:t>sut.</a:t>
            </a:r>
            <a:r>
              <a:rPr lang="en-US" altLang="ja-JP" sz="1600"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600" dirty="0">
                <a:latin typeface="Consolas" panose="020B0609020204030204" pitchFamily="49" charset="0"/>
              </a:rPr>
              <a:t>(item1));</a:t>
            </a:r>
            <a:endParaRPr lang="en-US" altLang="ja-JP" sz="1600" b="0" dirty="0" smtClean="0">
              <a:effectLst/>
              <a:latin typeface="Consolas" panose="020B0609020204030204" pitchFamily="49" charset="0"/>
            </a:endParaRPr>
          </a:p>
          <a:p>
            <a:r>
              <a:rPr lang="en-US" altLang="ja-JP" sz="1600" b="0" dirty="0" smtClean="0">
                <a:effectLst/>
                <a:latin typeface="Consolas" panose="020B0609020204030204" pitchFamily="49" charset="0"/>
              </a:rPr>
              <a:t>    </a:t>
            </a:r>
            <a:r>
              <a:rPr lang="en-US" altLang="ja-JP" sz="1600" b="0" dirty="0" err="1" smtClean="0">
                <a:effectLst/>
                <a:latin typeface="Consolas" panose="020B0609020204030204" pitchFamily="49" charset="0"/>
              </a:rPr>
              <a:t>assertEquals</a:t>
            </a:r>
            <a:r>
              <a:rPr lang="en-US" altLang="ja-JP" sz="1600" b="0" dirty="0" smtClean="0">
                <a:effectLst/>
                <a:latin typeface="Consolas" panose="020B0609020204030204" pitchFamily="49" charset="0"/>
              </a:rPr>
              <a:t>(100, </a:t>
            </a:r>
            <a:r>
              <a:rPr lang="en-US" altLang="ja-JP" sz="1600" dirty="0" err="1">
                <a:latin typeface="Consolas" panose="020B0609020204030204" pitchFamily="49" charset="0"/>
              </a:rPr>
              <a:t>sut.</a:t>
            </a:r>
            <a:r>
              <a:rPr lang="en-US" altLang="ja-JP" sz="1600"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600" dirty="0">
                <a:latin typeface="Consolas" panose="020B0609020204030204" pitchFamily="49" charset="0"/>
              </a:rPr>
              <a:t>(item2</a:t>
            </a:r>
            <a:r>
              <a:rPr lang="en-US" altLang="ja-JP" sz="1600" dirty="0" smtClean="0">
                <a:latin typeface="Consolas" panose="020B0609020204030204" pitchFamily="49" charset="0"/>
              </a:rPr>
              <a:t>));</a:t>
            </a: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assertNotNull</a:t>
            </a:r>
            <a:r>
              <a:rPr lang="en-US" altLang="ja-JP" sz="1600" dirty="0" smtClean="0">
                <a:solidFill>
                  <a:schemeClr val="tx1"/>
                </a:solidFill>
                <a:latin typeface="Consolas" panose="020B0609020204030204" pitchFamily="49" charset="0"/>
              </a:rPr>
              <a:t>(</a:t>
            </a:r>
            <a:r>
              <a:rPr lang="en-US" altLang="ja-JP" sz="1600" dirty="0" err="1" smtClean="0">
                <a:solidFill>
                  <a:schemeClr val="tx1"/>
                </a:solidFill>
                <a:latin typeface="Consolas" panose="020B0609020204030204" pitchFamily="49" charset="0"/>
              </a:rPr>
              <a:t>sut.</a:t>
            </a:r>
            <a:r>
              <a:rPr lang="en-US" altLang="ja-JP" sz="16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600" dirty="0" smtClean="0">
                <a:solidFill>
                  <a:schemeClr val="tx1"/>
                </a:solidFill>
                <a:latin typeface="Consolas" panose="020B0609020204030204" pitchFamily="49" charset="0"/>
              </a:rPr>
              <a:t>(item1</a:t>
            </a:r>
            <a:r>
              <a:rPr lang="en-US" altLang="ja-JP" sz="1600" dirty="0">
                <a:solidFill>
                  <a:schemeClr val="tx1"/>
                </a:solidFill>
                <a:latin typeface="Consolas" panose="020B0609020204030204" pitchFamily="49" charset="0"/>
              </a:rPr>
              <a:t>));</a:t>
            </a:r>
            <a:endParaRPr lang="en-US" altLang="ja-JP" sz="1600" dirty="0" smtClean="0">
              <a:solidFill>
                <a:schemeClr val="tx1"/>
              </a:solidFill>
              <a:effectLst/>
              <a:latin typeface="Consolas" panose="020B0609020204030204" pitchFamily="49" charset="0"/>
            </a:endParaRPr>
          </a:p>
          <a:p>
            <a:r>
              <a:rPr lang="en-US" altLang="ja-JP" sz="1600" b="0" dirty="0" smtClean="0">
                <a:effectLst/>
                <a:latin typeface="Consolas" panose="020B0609020204030204" pitchFamily="49" charset="0"/>
              </a:rPr>
              <a:t>}</a:t>
            </a:r>
            <a:endParaRPr lang="en-US" altLang="ja-JP" sz="1600" b="0" dirty="0">
              <a:effectLst/>
              <a:latin typeface="Consolas" panose="020B0609020204030204" pitchFamily="49" charset="0"/>
            </a:endParaRPr>
          </a:p>
        </p:txBody>
      </p:sp>
      <p:sp>
        <p:nvSpPr>
          <p:cNvPr id="9" name="テキスト ボックス 8"/>
          <p:cNvSpPr txBox="1"/>
          <p:nvPr/>
        </p:nvSpPr>
        <p:spPr>
          <a:xfrm>
            <a:off x="2014576" y="3223727"/>
            <a:ext cx="2574005" cy="369332"/>
          </a:xfrm>
          <a:prstGeom prst="rect">
            <a:avLst/>
          </a:prstGeom>
          <a:noFill/>
        </p:spPr>
        <p:txBody>
          <a:bodyPr wrap="square" rtlCol="0">
            <a:spAutoFit/>
          </a:bodyPr>
          <a:lstStyle/>
          <a:p>
            <a:pPr algn="ctr"/>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144821" y="3223727"/>
            <a:ext cx="2957417" cy="369332"/>
          </a:xfrm>
          <a:prstGeom prst="rect">
            <a:avLst/>
          </a:prstGeom>
          <a:noFill/>
        </p:spPr>
        <p:txBody>
          <a:bodyPr wrap="square" rtlCol="0">
            <a:spAutoFit/>
          </a:bodyPr>
          <a:lstStyle/>
          <a:p>
            <a:pPr algn="ctr"/>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293815" y="4424243"/>
            <a:ext cx="1024176" cy="653141"/>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156931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988911" y="5912843"/>
            <a:ext cx="9994491" cy="600164"/>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a:solidFill>
                  <a:schemeClr val="tx2"/>
                </a:solidFill>
              </a:rPr>
              <a:t>[4] A.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a:p>
            <a:pPr>
              <a:defRPr/>
            </a:pPr>
            <a:r>
              <a:rPr lang="en-US" altLang="ja-JP" sz="1100" dirty="0" smtClean="0">
                <a:solidFill>
                  <a:schemeClr val="tx2"/>
                </a:solidFill>
              </a:rPr>
              <a:t>[6] A. </a:t>
            </a:r>
            <a:r>
              <a:rPr lang="en-US" altLang="ja-JP" sz="1100" dirty="0" err="1" smtClean="0">
                <a:solidFill>
                  <a:schemeClr val="tx2"/>
                </a:solidFill>
              </a:rPr>
              <a:t>Peruma</a:t>
            </a:r>
            <a:r>
              <a:rPr lang="en-US" altLang="ja-JP" sz="1100" dirty="0" smtClean="0">
                <a:solidFill>
                  <a:schemeClr val="tx2"/>
                </a:solidFill>
              </a:rPr>
              <a:t>, K. </a:t>
            </a:r>
            <a:r>
              <a:rPr lang="en-US" altLang="ja-JP" sz="1100" dirty="0" err="1" smtClean="0">
                <a:solidFill>
                  <a:schemeClr val="tx2"/>
                </a:solidFill>
              </a:rPr>
              <a:t>Almalki</a:t>
            </a:r>
            <a:r>
              <a:rPr lang="en-US" altLang="ja-JP" sz="1100" dirty="0" smtClean="0">
                <a:solidFill>
                  <a:schemeClr val="tx2"/>
                </a:solidFill>
              </a:rPr>
              <a:t>, C. D. Newman, M. W. </a:t>
            </a:r>
            <a:r>
              <a:rPr lang="en-US" altLang="ja-JP" sz="1100" dirty="0" err="1" smtClean="0">
                <a:solidFill>
                  <a:schemeClr val="tx2"/>
                </a:solidFill>
              </a:rPr>
              <a:t>Mkaouer,A</a:t>
            </a:r>
            <a:r>
              <a:rPr lang="en-US" altLang="ja-JP" sz="1100" dirty="0" smtClean="0">
                <a:solidFill>
                  <a:schemeClr val="tx2"/>
                </a:solidFill>
              </a:rPr>
              <a:t>. </a:t>
            </a:r>
            <a:r>
              <a:rPr lang="en-US" altLang="ja-JP" sz="1100" dirty="0" err="1" smtClean="0">
                <a:solidFill>
                  <a:schemeClr val="tx2"/>
                </a:solidFill>
              </a:rPr>
              <a:t>Ouni</a:t>
            </a:r>
            <a:r>
              <a:rPr lang="en-US" altLang="ja-JP" sz="1100" dirty="0" smtClean="0">
                <a:solidFill>
                  <a:schemeClr val="tx2"/>
                </a:solidFill>
              </a:rPr>
              <a:t> and F. </a:t>
            </a:r>
            <a:r>
              <a:rPr lang="en-US" altLang="ja-JP" sz="1100" dirty="0" err="1" smtClean="0">
                <a:solidFill>
                  <a:schemeClr val="tx2"/>
                </a:solidFill>
              </a:rPr>
              <a:t>Palomba</a:t>
            </a:r>
            <a:r>
              <a:rPr lang="en-US" altLang="ja-JP" sz="1100" dirty="0" smtClean="0">
                <a:solidFill>
                  <a:schemeClr val="tx2"/>
                </a:solidFill>
              </a:rPr>
              <a:t>: “On the distribution of test smells </a:t>
            </a:r>
            <a:r>
              <a:rPr lang="en-US" altLang="ja-JP" sz="1100" dirty="0" err="1" smtClean="0">
                <a:solidFill>
                  <a:schemeClr val="tx2"/>
                </a:solidFill>
              </a:rPr>
              <a:t>inopen</a:t>
            </a:r>
            <a:r>
              <a:rPr lang="en-US" altLang="ja-JP" sz="1100" dirty="0" smtClean="0">
                <a:solidFill>
                  <a:schemeClr val="tx2"/>
                </a:solidFill>
              </a:rPr>
              <a:t> source android applications: An exploratory study”, </a:t>
            </a:r>
            <a:r>
              <a:rPr lang="en-US" altLang="ja-JP" sz="1100" dirty="0" err="1" smtClean="0">
                <a:solidFill>
                  <a:schemeClr val="tx2"/>
                </a:solidFill>
              </a:rPr>
              <a:t>Pro.of</a:t>
            </a:r>
            <a:r>
              <a:rPr lang="en-US" altLang="ja-JP" sz="1100" dirty="0" smtClean="0">
                <a:solidFill>
                  <a:schemeClr val="tx2"/>
                </a:solidFill>
              </a:rPr>
              <a:t> CASCON, pp. 193–202 (2019).</a:t>
            </a:r>
            <a:endParaRPr lang="en-US" altLang="ja-JP" sz="1100" dirty="0">
              <a:solidFill>
                <a:schemeClr val="tx2"/>
              </a:solidFill>
            </a:endParaRPr>
          </a:p>
        </p:txBody>
      </p:sp>
      <p:sp>
        <p:nvSpPr>
          <p:cNvPr id="16" name="正方形/長方形 15"/>
          <p:cNvSpPr/>
          <p:nvPr/>
        </p:nvSpPr>
        <p:spPr>
          <a:xfrm>
            <a:off x="1035416" y="2708749"/>
            <a:ext cx="5285640" cy="233910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600" dirty="0" smtClean="0">
                <a:solidFill>
                  <a:schemeClr val="tx1"/>
                </a:solidFill>
                <a:latin typeface="Consolas" panose="020B0609020204030204" pitchFamily="49" charset="0"/>
              </a:rPr>
              <a:t>@Test</a:t>
            </a:r>
          </a:p>
          <a:p>
            <a:r>
              <a:rPr lang="en-US" altLang="ja-JP" sz="1600" dirty="0" smtClean="0">
                <a:solidFill>
                  <a:schemeClr val="tx1"/>
                </a:solidFill>
                <a:latin typeface="Consolas" panose="020B0609020204030204" pitchFamily="49" charset="0"/>
              </a:rPr>
              <a:t>public void </a:t>
            </a:r>
            <a:r>
              <a:rPr lang="en-US" altLang="ja-JP" sz="1600" dirty="0" err="1" smtClean="0">
                <a:solidFill>
                  <a:schemeClr val="tx1"/>
                </a:solidFill>
                <a:latin typeface="Consolas" panose="020B0609020204030204" pitchFamily="49" charset="0"/>
              </a:rPr>
              <a:t>testCalcPrice</a:t>
            </a:r>
            <a:r>
              <a:rPr lang="en-US" altLang="ja-JP" sz="1600" dirty="0" smtClean="0">
                <a:solidFill>
                  <a:schemeClr val="tx1"/>
                </a:solidFill>
                <a:latin typeface="Consolas" panose="020B0609020204030204" pitchFamily="49" charset="0"/>
              </a:rPr>
              <a:t>() throws </a:t>
            </a:r>
            <a:r>
              <a:rPr lang="en-US" altLang="ja-JP" sz="1600" dirty="0" err="1" smtClean="0">
                <a:solidFill>
                  <a:schemeClr val="tx1"/>
                </a:solidFill>
                <a:latin typeface="Consolas" panose="020B0609020204030204" pitchFamily="49" charset="0"/>
              </a:rPr>
              <a:t>Throwable</a:t>
            </a:r>
            <a:r>
              <a:rPr lang="en-US" altLang="ja-JP" sz="1600" dirty="0" smtClean="0">
                <a:solidFill>
                  <a:schemeClr val="tx1"/>
                </a:solidFill>
                <a:latin typeface="Consolas" panose="020B0609020204030204" pitchFamily="49" charset="0"/>
              </a:rPr>
              <a:t>{</a:t>
            </a: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CalcPrice</a:t>
            </a:r>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sut</a:t>
            </a:r>
            <a:r>
              <a:rPr lang="en-US" altLang="ja-JP" sz="1600" dirty="0" smtClean="0">
                <a:solidFill>
                  <a:schemeClr val="tx1"/>
                </a:solidFill>
                <a:latin typeface="Consolas" panose="020B0609020204030204" pitchFamily="49" charset="0"/>
              </a:rPr>
              <a:t> = new </a:t>
            </a:r>
            <a:r>
              <a:rPr lang="en-US" altLang="ja-JP" sz="1600" dirty="0" err="1" smtClean="0">
                <a:solidFill>
                  <a:schemeClr val="tx1"/>
                </a:solidFill>
                <a:latin typeface="Consolas" panose="020B0609020204030204" pitchFamily="49" charset="0"/>
              </a:rPr>
              <a:t>CalcPrice</a:t>
            </a:r>
            <a:r>
              <a:rPr lang="en-US" altLang="ja-JP" sz="1600" dirty="0" smtClean="0">
                <a:solidFill>
                  <a:schemeClr val="tx1"/>
                </a:solidFill>
                <a:latin typeface="Consolas" panose="020B0609020204030204" pitchFamily="49" charset="0"/>
              </a:rPr>
              <a:t>();</a:t>
            </a: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int</a:t>
            </a:r>
            <a:r>
              <a:rPr lang="en-US" altLang="ja-JP" sz="1600" dirty="0" smtClean="0">
                <a:solidFill>
                  <a:schemeClr val="tx1"/>
                </a:solidFill>
                <a:latin typeface="Consolas" panose="020B0609020204030204" pitchFamily="49" charset="0"/>
              </a:rPr>
              <a:t>[] item1 = new </a:t>
            </a:r>
            <a:r>
              <a:rPr lang="en-US" altLang="ja-JP" sz="1600" dirty="0" err="1" smtClean="0">
                <a:solidFill>
                  <a:schemeClr val="tx1"/>
                </a:solidFill>
                <a:latin typeface="Consolas" panose="020B0609020204030204" pitchFamily="49" charset="0"/>
              </a:rPr>
              <a:t>int</a:t>
            </a:r>
            <a:r>
              <a:rPr lang="en-US" altLang="ja-JP" sz="1600" dirty="0" smtClean="0">
                <a:solidFill>
                  <a:schemeClr val="tx1"/>
                </a:solidFill>
                <a:latin typeface="Consolas" panose="020B0609020204030204" pitchFamily="49" charset="0"/>
              </a:rPr>
              <a:t>[0];</a:t>
            </a: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int</a:t>
            </a:r>
            <a:r>
              <a:rPr lang="en-US" altLang="ja-JP" sz="1600" dirty="0" smtClean="0">
                <a:solidFill>
                  <a:schemeClr val="tx1"/>
                </a:solidFill>
                <a:latin typeface="Consolas" panose="020B0609020204030204" pitchFamily="49" charset="0"/>
              </a:rPr>
              <a:t>[] item2 = new </a:t>
            </a:r>
            <a:r>
              <a:rPr lang="en-US" altLang="ja-JP" sz="1600" dirty="0" err="1" smtClean="0">
                <a:solidFill>
                  <a:schemeClr val="tx1"/>
                </a:solidFill>
                <a:latin typeface="Consolas" panose="020B0609020204030204" pitchFamily="49" charset="0"/>
              </a:rPr>
              <a:t>int</a:t>
            </a:r>
            <a:r>
              <a:rPr lang="en-US" altLang="ja-JP" sz="1600" dirty="0" smtClean="0">
                <a:solidFill>
                  <a:schemeClr val="tx1"/>
                </a:solidFill>
                <a:latin typeface="Consolas" panose="020B0609020204030204" pitchFamily="49" charset="0"/>
              </a:rPr>
              <a:t>[100];</a:t>
            </a: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assertEquals</a:t>
            </a:r>
            <a:r>
              <a:rPr lang="en-US" altLang="ja-JP" sz="1600" dirty="0" smtClean="0">
                <a:solidFill>
                  <a:schemeClr val="tx1"/>
                </a:solidFill>
                <a:latin typeface="Consolas" panose="020B0609020204030204" pitchFamily="49" charset="0"/>
              </a:rPr>
              <a:t>(0, </a:t>
            </a:r>
            <a:r>
              <a:rPr lang="en-US" altLang="ja-JP" sz="1600" dirty="0" err="1">
                <a:solidFill>
                  <a:schemeClr val="tx1"/>
                </a:solidFill>
                <a:latin typeface="Consolas" panose="020B0609020204030204" pitchFamily="49" charset="0"/>
              </a:rPr>
              <a:t>sut.calcPrice</a:t>
            </a:r>
            <a:r>
              <a:rPr lang="en-US" altLang="ja-JP" sz="1600" dirty="0">
                <a:solidFill>
                  <a:schemeClr val="tx1"/>
                </a:solidFill>
                <a:latin typeface="Consolas" panose="020B0609020204030204" pitchFamily="49" charset="0"/>
              </a:rPr>
              <a:t>(item1));</a:t>
            </a:r>
            <a:endParaRPr lang="en-US" altLang="ja-JP" sz="1600" dirty="0" smtClean="0">
              <a:solidFill>
                <a:schemeClr val="tx1"/>
              </a:solidFill>
              <a:latin typeface="Consolas" panose="020B0609020204030204" pitchFamily="49" charset="0"/>
            </a:endParaRPr>
          </a:p>
          <a:p>
            <a:r>
              <a:rPr lang="en-US" altLang="ja-JP"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assertEquals</a:t>
            </a:r>
            <a:r>
              <a:rPr lang="en-US" altLang="ja-JP" sz="1600" dirty="0" smtClean="0">
                <a:solidFill>
                  <a:schemeClr val="tx1"/>
                </a:solidFill>
                <a:latin typeface="Consolas" panose="020B0609020204030204" pitchFamily="49" charset="0"/>
              </a:rPr>
              <a:t>(100, </a:t>
            </a:r>
            <a:r>
              <a:rPr lang="en-US" altLang="ja-JP" sz="1600" dirty="0" err="1">
                <a:solidFill>
                  <a:schemeClr val="tx1"/>
                </a:solidFill>
                <a:latin typeface="Consolas" panose="020B0609020204030204" pitchFamily="49" charset="0"/>
              </a:rPr>
              <a:t>sut.calcPrice</a:t>
            </a:r>
            <a:r>
              <a:rPr lang="en-US" altLang="ja-JP" sz="1600" dirty="0">
                <a:solidFill>
                  <a:schemeClr val="tx1"/>
                </a:solidFill>
                <a:latin typeface="Consolas" panose="020B0609020204030204" pitchFamily="49" charset="0"/>
              </a:rPr>
              <a:t>(item2</a:t>
            </a:r>
            <a:r>
              <a:rPr lang="en-US" altLang="ja-JP" sz="1600" dirty="0" smtClean="0">
                <a:solidFill>
                  <a:schemeClr val="tx1"/>
                </a:solidFill>
                <a:latin typeface="Consolas" panose="020B0609020204030204" pitchFamily="49" charset="0"/>
              </a:rPr>
              <a:t>));</a:t>
            </a:r>
          </a:p>
          <a:p>
            <a:r>
              <a:rPr lang="ja-JP" altLang="en-US" sz="1600" dirty="0" smtClean="0">
                <a:solidFill>
                  <a:schemeClr val="tx1"/>
                </a:solidFill>
                <a:latin typeface="Consolas" panose="020B0609020204030204" pitchFamily="49" charset="0"/>
              </a:rPr>
              <a:t>    </a:t>
            </a:r>
            <a:r>
              <a:rPr lang="en-US" altLang="ja-JP" sz="1600" dirty="0" err="1" smtClean="0">
                <a:solidFill>
                  <a:schemeClr val="tx1"/>
                </a:solidFill>
                <a:latin typeface="Consolas" panose="020B0609020204030204" pitchFamily="49" charset="0"/>
              </a:rPr>
              <a:t>assertNotNull</a:t>
            </a:r>
            <a:r>
              <a:rPr lang="en-US" altLang="ja-JP" sz="1600" dirty="0" smtClean="0">
                <a:solidFill>
                  <a:schemeClr val="tx1"/>
                </a:solidFill>
                <a:latin typeface="Consolas" panose="020B0609020204030204" pitchFamily="49" charset="0"/>
              </a:rPr>
              <a:t>(</a:t>
            </a:r>
            <a:r>
              <a:rPr lang="en-US" altLang="ja-JP" sz="1600" dirty="0" err="1">
                <a:solidFill>
                  <a:schemeClr val="tx1"/>
                </a:solidFill>
                <a:latin typeface="Consolas" panose="020B0609020204030204" pitchFamily="49" charset="0"/>
              </a:rPr>
              <a:t>sut.calcPrice</a:t>
            </a:r>
            <a:r>
              <a:rPr lang="en-US" altLang="ja-JP" sz="1600" dirty="0">
                <a:solidFill>
                  <a:schemeClr val="tx1"/>
                </a:solidFill>
                <a:latin typeface="Consolas" panose="020B0609020204030204" pitchFamily="49" charset="0"/>
              </a:rPr>
              <a:t>(item1)</a:t>
            </a:r>
            <a:r>
              <a:rPr lang="en-US" altLang="ja-JP" sz="1600" dirty="0" smtClean="0">
                <a:solidFill>
                  <a:schemeClr val="tx1"/>
                </a:solidFill>
                <a:latin typeface="Consolas" panose="020B0609020204030204" pitchFamily="49" charset="0"/>
              </a:rPr>
              <a:t>);</a:t>
            </a:r>
            <a:endParaRPr lang="en-US" altLang="ja-JP" sz="1600" dirty="0">
              <a:solidFill>
                <a:schemeClr val="tx1"/>
              </a:solidFill>
              <a:latin typeface="Consolas" panose="020B0609020204030204" pitchFamily="49" charset="0"/>
            </a:endParaRPr>
          </a:p>
          <a:p>
            <a:r>
              <a:rPr lang="en-US" altLang="ja-JP" sz="1600" dirty="0" smtClean="0">
                <a:solidFill>
                  <a:schemeClr val="tx1"/>
                </a:solidFill>
                <a:latin typeface="Consolas" panose="020B0609020204030204" pitchFamily="49" charset="0"/>
              </a:rPr>
              <a:t>}</a:t>
            </a:r>
            <a:endParaRPr lang="en-US" altLang="ja-JP" sz="1600"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normAutofit/>
          </a:bodyPr>
          <a:lstStyle/>
          <a:p>
            <a:r>
              <a:rPr lang="ja-JP" altLang="en-US" dirty="0"/>
              <a:t>テストコードの良くない実装を表す</a:t>
            </a:r>
            <a:r>
              <a:rPr lang="ja-JP" altLang="en-US" dirty="0" smtClean="0"/>
              <a:t>指標</a:t>
            </a:r>
            <a:endParaRPr lang="en-US" altLang="ja-JP" dirty="0" smtClean="0"/>
          </a:p>
          <a:p>
            <a:endParaRPr lang="en-US" altLang="ja-JP" sz="100"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endParaRPr lang="en-US" altLang="ja-JP" dirty="0" smtClean="0"/>
          </a:p>
          <a:p>
            <a:endParaRPr kumimoji="1" lang="ja-JP" altLang="en-US" dirty="0"/>
          </a:p>
        </p:txBody>
      </p:sp>
      <p:sp>
        <p:nvSpPr>
          <p:cNvPr id="6" name="テキスト ボックス 5"/>
          <p:cNvSpPr txBox="1"/>
          <p:nvPr/>
        </p:nvSpPr>
        <p:spPr>
          <a:xfrm>
            <a:off x="1268915" y="5156437"/>
            <a:ext cx="4875124" cy="369332"/>
          </a:xfrm>
          <a:prstGeom prst="rect">
            <a:avLst/>
          </a:prstGeom>
          <a:noFill/>
        </p:spPr>
        <p:txBody>
          <a:bodyPr wrap="square" rtlCol="0">
            <a:spAutoFit/>
          </a:bodyPr>
          <a:lstStyle/>
          <a:p>
            <a:pPr algn="ctr"/>
            <a:r>
              <a:rPr lang="ja-JP" altLang="en-US" dirty="0">
                <a:latin typeface="メイリオ" panose="020B0604030504040204" pitchFamily="50" charset="-128"/>
                <a:ea typeface="メイリオ" panose="020B0604030504040204" pitchFamily="50" charset="-128"/>
              </a:rPr>
              <a:t>テストスメルの例</a:t>
            </a:r>
            <a:r>
              <a:rPr lang="en-US" altLang="ja-JP" dirty="0">
                <a:latin typeface="メイリオ" panose="020B0604030504040204" pitchFamily="50" charset="-128"/>
                <a:ea typeface="メイリオ" panose="020B0604030504040204" pitchFamily="50" charset="-128"/>
              </a:rPr>
              <a:t>: </a:t>
            </a:r>
            <a:r>
              <a:rPr lang="en-US" altLang="ja-JP" b="1" dirty="0">
                <a:latin typeface="メイリオ" panose="020B0604030504040204" pitchFamily="50" charset="-128"/>
                <a:ea typeface="メイリオ" panose="020B0604030504040204" pitchFamily="50" charset="-128"/>
              </a:rPr>
              <a:t>Assertion </a:t>
            </a:r>
            <a:r>
              <a:rPr lang="en-US" altLang="ja-JP" b="1" dirty="0" smtClean="0">
                <a:latin typeface="メイリオ" panose="020B0604030504040204" pitchFamily="50" charset="-128"/>
                <a:ea typeface="メイリオ" panose="020B0604030504040204" pitchFamily="50" charset="-128"/>
              </a:rPr>
              <a:t>Roulette</a:t>
            </a:r>
            <a:endParaRPr lang="en-US" altLang="ja-JP" b="1" dirty="0">
              <a:latin typeface="メイリオ" panose="020B0604030504040204" pitchFamily="50" charset="-128"/>
              <a:ea typeface="メイリオ" panose="020B0604030504040204" pitchFamily="50" charset="-128"/>
            </a:endParaRPr>
          </a:p>
        </p:txBody>
      </p:sp>
      <p:sp>
        <p:nvSpPr>
          <p:cNvPr id="12" name="コンテンツ プレースホルダー 2"/>
          <p:cNvSpPr txBox="1">
            <a:spLocks/>
          </p:cNvSpPr>
          <p:nvPr/>
        </p:nvSpPr>
        <p:spPr>
          <a:xfrm>
            <a:off x="6476687" y="2813396"/>
            <a:ext cx="5091031" cy="13048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200" dirty="0" smtClean="0"/>
              <a:t>テストスメル検出ツール</a:t>
            </a:r>
            <a:r>
              <a:rPr lang="en-US" altLang="ja-JP" sz="2200" dirty="0" smtClean="0"/>
              <a:t>: </a:t>
            </a:r>
            <a:r>
              <a:rPr lang="en-US" altLang="ja-JP" sz="2200" dirty="0" err="1" smtClean="0"/>
              <a:t>tsDetect</a:t>
            </a:r>
            <a:r>
              <a:rPr lang="en-US" altLang="ja-JP" sz="2200" dirty="0" smtClean="0"/>
              <a:t>[6]</a:t>
            </a:r>
          </a:p>
          <a:p>
            <a:r>
              <a:rPr lang="en-US" altLang="ja-JP" sz="2100" dirty="0" smtClean="0"/>
              <a:t>19</a:t>
            </a:r>
            <a:r>
              <a:rPr lang="ja-JP" altLang="en-US" sz="2100" dirty="0" smtClean="0"/>
              <a:t>種類のテストスメルを検出可能</a:t>
            </a:r>
            <a:endParaRPr lang="en-US" altLang="ja-JP" sz="2100" dirty="0" smtClean="0"/>
          </a:p>
          <a:p>
            <a:r>
              <a:rPr lang="ja-JP" altLang="en-US" sz="2100" dirty="0" smtClean="0"/>
              <a:t>各テストスメルを高精度で検出可能</a:t>
            </a:r>
            <a:endParaRPr lang="en-US" altLang="ja-JP" sz="2100" dirty="0" smtClean="0"/>
          </a:p>
        </p:txBody>
      </p:sp>
      <p:sp>
        <p:nvSpPr>
          <p:cNvPr id="7" name="角丸四角形 6"/>
          <p:cNvSpPr/>
          <p:nvPr/>
        </p:nvSpPr>
        <p:spPr>
          <a:xfrm>
            <a:off x="1360967" y="3987209"/>
            <a:ext cx="4710224" cy="733647"/>
          </a:xfrm>
          <a:prstGeom prst="roundRect">
            <a:avLst/>
          </a:prstGeom>
          <a:no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0469" y="3764408"/>
            <a:ext cx="445604" cy="445604"/>
          </a:xfrm>
          <a:prstGeom prst="rect">
            <a:avLst/>
          </a:prstGeom>
        </p:spPr>
      </p:pic>
    </p:spTree>
    <p:extLst>
      <p:ext uri="{BB962C8B-B14F-4D97-AF65-F5344CB8AC3E}">
        <p14:creationId xmlns:p14="http://schemas.microsoft.com/office/powerpoint/2010/main" val="9993710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kumimoji="1"/>
        </a:defPPr>
      </a:lstStyle>
      <a:style>
        <a:lnRef idx="2">
          <a:schemeClr val="accent1"/>
        </a:lnRef>
        <a:fillRef idx="1">
          <a:schemeClr val="lt1"/>
        </a:fillRef>
        <a:effectRef idx="0">
          <a:schemeClr val="accent1"/>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18520</TotalTime>
  <Words>15044</Words>
  <Application>Microsoft Office PowerPoint</Application>
  <PresentationFormat>ワイド画面</PresentationFormat>
  <Paragraphs>1764</Paragraphs>
  <Slides>75</Slides>
  <Notes>64</Notes>
  <HiddenSlides>19</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75</vt:i4>
      </vt:variant>
    </vt:vector>
  </HeadingPairs>
  <TitlesOfParts>
    <vt:vector size="85" baseType="lpstr">
      <vt:lpstr>Meiryo UI</vt:lpstr>
      <vt:lpstr>ＭＳ Ｐゴシック</vt:lpstr>
      <vt:lpstr>MS UI Gothic</vt:lpstr>
      <vt:lpstr>メイリオ</vt:lpstr>
      <vt:lpstr>游ゴシック</vt:lpstr>
      <vt:lpstr>游ゴシック Light</vt:lpstr>
      <vt:lpstr>Arial</vt:lpstr>
      <vt:lpstr>Consolas</vt:lpstr>
      <vt:lpstr>Wingdings</vt:lpstr>
      <vt:lpstr>Office テーマ</vt:lpstr>
      <vt:lpstr>ソースコードの類似性に基づいた テストコード自動推薦ツールSuiteRec</vt:lpstr>
      <vt:lpstr>ソフトウェアテスト</vt:lpstr>
      <vt:lpstr>テストコード自動生成ツール</vt:lpstr>
      <vt:lpstr>自動生成ツールにおける課題</vt:lpstr>
      <vt:lpstr>提案ツール: SuiteRec</vt:lpstr>
      <vt:lpstr>SuiteRecの概要</vt:lpstr>
      <vt:lpstr>Step1: 類似コード片の検出</vt:lpstr>
      <vt:lpstr>Step2: テストコードの検索</vt:lpstr>
      <vt:lpstr>Step3: テストスメルの検出</vt:lpstr>
      <vt:lpstr>Step4: 推薦されるテストコードの順位付け</vt:lpstr>
      <vt:lpstr>評価実験</vt:lpstr>
      <vt:lpstr>評価実験1</vt:lpstr>
      <vt:lpstr>リサーチクエスチョン(RQ)</vt:lpstr>
      <vt:lpstr>RQ1. SuiteRecは、高いカバレッジを持つ         テストコードの作成を支援できるか？</vt:lpstr>
      <vt:lpstr>RQ2. SuiteRecは、テストコードの作成時間を 　　　削減できるか？</vt:lpstr>
      <vt:lpstr>RQ3. SuiteRecは、テストスメルの数が少ない         テストコードの作成を支援できるか？</vt:lpstr>
      <vt:lpstr>RQ4. SuiteRecの利用は、開発者のテストコード 　　　作成タスクの認識にどう影響するか？</vt:lpstr>
      <vt:lpstr>RQ4. SuiteRecの利用は、開発者のテストコード 　　　作成タスクの認識にどう影響するか？</vt:lpstr>
      <vt:lpstr>まとめ・今後の課題</vt:lpstr>
      <vt:lpstr>補足資料</vt:lpstr>
      <vt:lpstr>推薦プロセスの高速化</vt:lpstr>
      <vt:lpstr>RQ2. SuiteRecは、テストコードの作成時間を 　　　削減できるか？</vt:lpstr>
      <vt:lpstr>SuiteRecのインターフェス</vt:lpstr>
      <vt:lpstr>カバレッジの種類</vt:lpstr>
      <vt:lpstr>ソースコードデータベース</vt:lpstr>
      <vt:lpstr>テストコードデータベース</vt:lpstr>
      <vt:lpstr>EvoSuite</vt:lpstr>
      <vt:lpstr>議論</vt:lpstr>
      <vt:lpstr>関連研究</vt:lpstr>
      <vt:lpstr>提案ツール: SuiteRec</vt:lpstr>
      <vt:lpstr>提案ツール: SuiteRec</vt:lpstr>
      <vt:lpstr>評価実験</vt:lpstr>
      <vt:lpstr>RQ4. SuiteRecの利用は、開発者のテストコード 　　　作成タスクの認識にどう影響するか？</vt:lpstr>
      <vt:lpstr>RQ2. SuiteRecは、テストコードの作成時間を 　　　削減できるか？</vt:lpstr>
      <vt:lpstr>RQ2. SuiteRecは、テストコードの作成時間を 　　　削減できるか？</vt:lpstr>
      <vt:lpstr>評価実験</vt:lpstr>
      <vt:lpstr>ソフトウェアテスト</vt:lpstr>
      <vt:lpstr>ソフトウェアテスト</vt:lpstr>
      <vt:lpstr>テストコード自動生成ツールの問題</vt:lpstr>
      <vt:lpstr>推薦プロセスの高速化</vt:lpstr>
      <vt:lpstr>Step2: テストコードの検索</vt:lpstr>
      <vt:lpstr>Step3: テストスメルの検出</vt:lpstr>
      <vt:lpstr>Step3: テストスメルの検出</vt:lpstr>
      <vt:lpstr>Step3: テストスメルの検出</vt:lpstr>
      <vt:lpstr>Step3: テストスメルの検出</vt:lpstr>
      <vt:lpstr>テストスメル</vt:lpstr>
      <vt:lpstr>テストスメル</vt:lpstr>
      <vt:lpstr>Step3: テストスメルの検出</vt:lpstr>
      <vt:lpstr>Step2: テストコードの検索</vt:lpstr>
      <vt:lpstr>研究目的とアイディア</vt:lpstr>
      <vt:lpstr>評価実験</vt:lpstr>
      <vt:lpstr>議論</vt:lpstr>
      <vt:lpstr>RQ4. SuiteRecの利用は、開発者のテストコード 　　　作成タスクの認識にどう影響するか？</vt:lpstr>
      <vt:lpstr>研究内容</vt:lpstr>
      <vt:lpstr>本発表の概要</vt:lpstr>
      <vt:lpstr>議論</vt:lpstr>
      <vt:lpstr>テストスメル</vt:lpstr>
      <vt:lpstr>テストスメル</vt:lpstr>
      <vt:lpstr>テストスメル</vt:lpstr>
      <vt:lpstr>テストスメル</vt:lpstr>
      <vt:lpstr>自動生成ツールにおける課題</vt:lpstr>
      <vt:lpstr>自動生成ツールにおける課題</vt:lpstr>
      <vt:lpstr>テストスメル</vt:lpstr>
      <vt:lpstr>自動生成ツールにおける課題</vt:lpstr>
      <vt:lpstr>自動生成ツールにおける課題</vt:lpstr>
      <vt:lpstr>自動生成ツールにおける課題</vt:lpstr>
      <vt:lpstr>自動生成ツールにおける課題</vt:lpstr>
      <vt:lpstr>テストスメル</vt:lpstr>
      <vt:lpstr>テストスメル</vt:lpstr>
      <vt:lpstr>RQ1. SuiteRecは、高いカバレッジを持つ         テストコードの作成を支援できるか？</vt:lpstr>
      <vt:lpstr>RQ2. SuiteRecは、テストコードの作成時間を 　　　削減できるか？</vt:lpstr>
      <vt:lpstr>RQ3. SuiteRecは、テストスメルの数が少ない         テストコードの作成を支援できるか？</vt:lpstr>
      <vt:lpstr>RQ4. SuiteRecの利用は、開発者のテストコード 　　　作成タスクの認識にどう影響するか？</vt:lpstr>
      <vt:lpstr>RQ4. SuiteRecの利用は、開発者のテストコード 　　　作成タスクの認識にどう影響するか？</vt:lpstr>
      <vt:lpstr>まとめ・今後の課題</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531</cp:revision>
  <dcterms:created xsi:type="dcterms:W3CDTF">2020-01-21T13:07:49Z</dcterms:created>
  <dcterms:modified xsi:type="dcterms:W3CDTF">2020-02-05T01:55:57Z</dcterms:modified>
</cp:coreProperties>
</file>